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9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525" r:id="rId2"/>
    <p:sldId id="526" r:id="rId3"/>
    <p:sldId id="527" r:id="rId4"/>
    <p:sldId id="528" r:id="rId5"/>
    <p:sldId id="529" r:id="rId6"/>
    <p:sldId id="530" r:id="rId7"/>
    <p:sldId id="531" r:id="rId8"/>
    <p:sldId id="532" r:id="rId9"/>
    <p:sldId id="533" r:id="rId10"/>
    <p:sldId id="534" r:id="rId11"/>
    <p:sldId id="535" r:id="rId12"/>
    <p:sldId id="536" r:id="rId13"/>
    <p:sldId id="537" r:id="rId14"/>
    <p:sldId id="538" r:id="rId15"/>
    <p:sldId id="539" r:id="rId16"/>
    <p:sldId id="540" r:id="rId17"/>
    <p:sldId id="541" r:id="rId18"/>
    <p:sldId id="542" r:id="rId19"/>
    <p:sldId id="543" r:id="rId20"/>
    <p:sldId id="544" r:id="rId21"/>
    <p:sldId id="545" r:id="rId22"/>
    <p:sldId id="546" r:id="rId23"/>
    <p:sldId id="547" r:id="rId24"/>
    <p:sldId id="548" r:id="rId25"/>
    <p:sldId id="549" r:id="rId26"/>
    <p:sldId id="550" r:id="rId27"/>
  </p:sldIdLst>
  <p:sldSz cx="9906000" cy="6858000" type="A4"/>
  <p:notesSz cx="6797675" cy="9926638"/>
  <p:embeddedFontLst>
    <p:embeddedFont>
      <p:font typeface="나눔스퀘어 ExtraBold" panose="020B0600000101010101" pitchFamily="50" charset="-127"/>
      <p:bold r:id="rId30"/>
    </p:embeddedFont>
    <p:embeddedFont>
      <p:font typeface="HY울릉도M" panose="02030600000101010101" pitchFamily="18" charset="-127"/>
      <p:regular r:id="rId31"/>
    </p:embeddedFont>
    <p:embeddedFont>
      <p:font typeface="조선일보명조" panose="02030304000000000000" pitchFamily="18" charset="-127"/>
      <p:regular r:id="rId32"/>
    </p:embeddedFont>
    <p:embeddedFont>
      <p:font typeface="맑은 고딕" panose="020B0503020000020004" pitchFamily="50" charset="-127"/>
      <p:regular r:id="rId33"/>
      <p:bold r:id="rId34"/>
    </p:embeddedFont>
    <p:embeddedFont>
      <p:font typeface="Trebuchet MS" panose="020B0603020202020204" pitchFamily="34" charset="0"/>
      <p:regular r:id="rId35"/>
      <p:bold r:id="rId36"/>
      <p:italic r:id="rId37"/>
      <p:boldItalic r:id="rId38"/>
    </p:embeddedFont>
    <p:embeddedFont>
      <p:font typeface="Tahoma" panose="020B0604030504040204" pitchFamily="34" charset="0"/>
      <p:regular r:id="rId39"/>
      <p:bold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나눔고딕" panose="020D0604000000000000" pitchFamily="50" charset="-127"/>
      <p:regular r:id="rId45"/>
      <p:bold r:id="rId46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8" orient="horz" pos="1162" userDrawn="1">
          <p15:clr>
            <a:srgbClr val="A4A3A4"/>
          </p15:clr>
        </p15:guide>
        <p15:guide id="12" pos="6023" userDrawn="1">
          <p15:clr>
            <a:srgbClr val="A4A3A4"/>
          </p15:clr>
        </p15:guide>
        <p15:guide id="37" pos="3120">
          <p15:clr>
            <a:srgbClr val="A4A3A4"/>
          </p15:clr>
        </p15:guide>
        <p15:guide id="40" pos="217" userDrawn="1">
          <p15:clr>
            <a:srgbClr val="A4A3A4"/>
          </p15:clr>
        </p15:guide>
        <p15:guide id="49" orient="horz" pos="4110" userDrawn="1">
          <p15:clr>
            <a:srgbClr val="A4A3A4"/>
          </p15:clr>
        </p15:guide>
        <p15:guide id="50" orient="horz" pos="61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  <p15:guide id="3" orient="horz" pos="3128" userDrawn="1">
          <p15:clr>
            <a:srgbClr val="A4A3A4"/>
          </p15:clr>
        </p15:guide>
        <p15:guide id="4" orient="horz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5C91"/>
    <a:srgbClr val="56B3C7"/>
    <a:srgbClr val="AFD1CF"/>
    <a:srgbClr val="557FA1"/>
    <a:srgbClr val="94C2BF"/>
    <a:srgbClr val="6DABA7"/>
    <a:srgbClr val="6FB9C5"/>
    <a:srgbClr val="6E7786"/>
    <a:srgbClr val="D0D7D7"/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밝은 스타일 2 - 강조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밝은 스타일 2 - 강조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89" autoAdjust="0"/>
    <p:restoredTop sz="96060" autoAdjust="0"/>
  </p:normalViewPr>
  <p:slideViewPr>
    <p:cSldViewPr showGuides="1">
      <p:cViewPr varScale="1">
        <p:scale>
          <a:sx n="106" d="100"/>
          <a:sy n="106" d="100"/>
        </p:scale>
        <p:origin x="102" y="186"/>
      </p:cViewPr>
      <p:guideLst>
        <p:guide orient="horz" pos="1162"/>
        <p:guide pos="6023"/>
        <p:guide pos="3120"/>
        <p:guide pos="217"/>
        <p:guide orient="horz" pos="4110"/>
        <p:guide orient="horz" pos="618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59" d="100"/>
          <a:sy n="59" d="100"/>
        </p:scale>
        <p:origin x="-3444" y="-96"/>
      </p:cViewPr>
      <p:guideLst>
        <p:guide orient="horz" pos="3126"/>
        <p:guide pos="2141"/>
        <p:guide orient="horz" pos="3128"/>
        <p:guide orient="horz" pos="3127"/>
      </p:guideLst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20" Type="http://schemas.openxmlformats.org/officeDocument/2006/relationships/slide" Target="slides/slide19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____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275390390785637"/>
          <c:y val="3.8008157597847793E-2"/>
          <c:w val="0.39492316489276807"/>
          <c:h val="0.9438694784344556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rgbClr val="DBE0F0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E62-42EA-9429-D3989AF58BB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rgbClr val="E8F0E9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Sheet1!$B$3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E62-42EA-9429-D3989AF58BBF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rgbClr val="D6ECEE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Sheet1!$B$4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E62-42EA-9429-D3989AF58BBF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rgbClr val="C5D4F3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Sheet1!$B$5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E62-42EA-9429-D3989AF58BBF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AAC2E0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Sheet1!$B$6</c:f>
              <c:numCache>
                <c:formatCode>###0.0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E62-42EA-9429-D3989AF58BBF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</c:strCache>
            </c:strRef>
          </c:tx>
          <c:spPr>
            <a:solidFill>
              <a:srgbClr val="9ED6DF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Sheet1!$B$7</c:f>
              <c:numCache>
                <c:formatCode>###0.0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E62-42EA-9429-D3989AF58BBF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</c:strCache>
            </c:strRef>
          </c:tx>
          <c:spPr>
            <a:solidFill>
              <a:srgbClr val="A6CAF0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Sheet1!$B$8</c:f>
              <c:numCache>
                <c:formatCode>###0.0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E62-42EA-9429-D3989AF58BBF}"/>
            </c:ext>
          </c:extLst>
        </c:ser>
        <c:ser>
          <c:idx val="7"/>
          <c:order val="7"/>
          <c:tx>
            <c:strRef>
              <c:f>Sheet1!$A$9</c:f>
              <c:strCache>
                <c:ptCount val="1"/>
              </c:strCache>
            </c:strRef>
          </c:tx>
          <c:spPr>
            <a:solidFill>
              <a:srgbClr val="8AAAC6"/>
            </a:solidFill>
            <a:ln w="6350"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-8.0262848174905043E-17"/>
                  <c:y val="-3.44945971139702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DE62-42EA-9429-D3989AF58BB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Sheet1!$B$9</c:f>
              <c:numCache>
                <c:formatCode>###0.0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E62-42EA-9429-D3989AF58BBF}"/>
            </c:ext>
          </c:extLst>
        </c:ser>
        <c:ser>
          <c:idx val="8"/>
          <c:order val="8"/>
          <c:tx>
            <c:strRef>
              <c:f>Sheet1!$A$10</c:f>
              <c:strCache>
                <c:ptCount val="1"/>
                <c:pt idx="0">
                  <c:v>여성</c:v>
                </c:pt>
              </c:strCache>
            </c:strRef>
          </c:tx>
          <c:spPr>
            <a:solidFill>
              <a:srgbClr val="6FB9C5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Sheet1!$B$10</c:f>
              <c:numCache>
                <c:formatCode>####.0</c:formatCode>
                <c:ptCount val="1"/>
                <c:pt idx="0">
                  <c:v>68.421052631578945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DE62-42EA-9429-D3989AF58BBF}"/>
            </c:ext>
          </c:extLst>
        </c:ser>
        <c:ser>
          <c:idx val="9"/>
          <c:order val="9"/>
          <c:tx>
            <c:strRef>
              <c:f>Sheet1!$A$11</c:f>
              <c:strCache>
                <c:ptCount val="1"/>
                <c:pt idx="0">
                  <c:v>남성</c:v>
                </c:pt>
              </c:strCache>
            </c:strRef>
          </c:tx>
          <c:spPr>
            <a:solidFill>
              <a:srgbClr val="557FA1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Sheet1!$B$11</c:f>
              <c:numCache>
                <c:formatCode>####.0</c:formatCode>
                <c:ptCount val="1"/>
                <c:pt idx="0">
                  <c:v>31.578947368421051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DE62-42EA-9429-D3989AF58BB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267204336"/>
        <c:axId val="267204896"/>
      </c:barChart>
      <c:catAx>
        <c:axId val="267204336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none"/>
        <c:spPr>
          <a:ln w="6350">
            <a:solidFill>
              <a:schemeClr val="bg1">
                <a:lumMod val="50000"/>
              </a:schemeClr>
            </a:solidFill>
          </a:ln>
        </c:spPr>
        <c:crossAx val="267204896"/>
        <c:crosses val="autoZero"/>
        <c:auto val="1"/>
        <c:lblAlgn val="ctr"/>
        <c:lblOffset val="100"/>
        <c:noMultiLvlLbl val="0"/>
      </c:catAx>
      <c:valAx>
        <c:axId val="267204896"/>
        <c:scaling>
          <c:orientation val="minMax"/>
          <c:max val="1"/>
          <c:min val="0"/>
        </c:scaling>
        <c:delete val="0"/>
        <c:axPos val="l"/>
        <c:numFmt formatCode="0%" sourceLinked="1"/>
        <c:majorTickMark val="none"/>
        <c:minorTickMark val="none"/>
        <c:tickLblPos val="none"/>
        <c:spPr>
          <a:ln>
            <a:noFill/>
          </a:ln>
        </c:spPr>
        <c:crossAx val="267204336"/>
        <c:crosses val="autoZero"/>
        <c:crossBetween val="between"/>
      </c:valAx>
      <c:spPr>
        <a:noFill/>
        <a:ln w="25400">
          <a:noFill/>
        </a:ln>
      </c:spPr>
    </c:plotArea>
    <c:legend>
      <c:legendPos val="l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ayout>
        <c:manualLayout>
          <c:xMode val="edge"/>
          <c:yMode val="edge"/>
          <c:x val="0.13000839424277788"/>
          <c:y val="4.9741209038344954E-2"/>
          <c:w val="0.17407242973852632"/>
          <c:h val="0.9005170387013082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 b="0">
          <a:latin typeface="Trebuchet MS" pitchFamily="34" charset="0"/>
          <a:ea typeface="맑은 고딕" pitchFamily="50" charset="-127"/>
          <a:cs typeface="Arial" pitchFamily="34" charset="0"/>
        </a:defRPr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6.0864819836284424E-2"/>
          <c:w val="0.99255477730376829"/>
          <c:h val="0.9210128949448757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rgbClr val="557FA1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Sheet1!$A$1:$Y$1</c:f>
              <c:strCache>
                <c:ptCount val="25"/>
                <c:pt idx="0">
                  <c:v>간호과</c:v>
                </c:pt>
                <c:pt idx="1">
                  <c:v>건축과</c:v>
                </c:pt>
                <c:pt idx="2">
                  <c:v>경호보안과</c:v>
                </c:pt>
                <c:pt idx="3">
                  <c:v>군사학과</c:v>
                </c:pt>
                <c:pt idx="4">
                  <c:v>모델과</c:v>
                </c:pt>
                <c:pt idx="5">
                  <c:v>보건의료행정과</c:v>
                </c:pt>
                <c:pt idx="6">
                  <c:v>뷰티디자인과</c:v>
                </c:pt>
                <c:pt idx="7">
                  <c:v>사회복지과</c:v>
                </c:pt>
                <c:pt idx="8">
                  <c:v>산업디자인과</c:v>
                </c:pt>
                <c:pt idx="9">
                  <c:v>세무회계과</c:v>
                </c:pt>
                <c:pt idx="10">
                  <c:v>아동보육과</c:v>
                </c:pt>
                <c:pt idx="11">
                  <c:v>안경광학과</c:v>
                </c:pt>
                <c:pt idx="12">
                  <c:v>엔터테인먼트과</c:v>
                </c:pt>
                <c:pt idx="13">
                  <c:v>유아교육과</c:v>
                </c:pt>
                <c:pt idx="14">
                  <c:v>자동차기계과</c:v>
                </c:pt>
                <c:pt idx="15">
                  <c:v>전기과</c:v>
                </c:pt>
                <c:pt idx="16">
                  <c:v>컴퓨터정보통신과</c:v>
                </c:pt>
                <c:pt idx="17">
                  <c:v>패션디자인과</c:v>
                </c:pt>
                <c:pt idx="18">
                  <c:v>호텔관광경영과</c:v>
                </c:pt>
                <c:pt idx="19">
                  <c:v>호텔외식조리과</c:v>
                </c:pt>
                <c:pt idx="20">
                  <c:v>열1</c:v>
                </c:pt>
                <c:pt idx="21">
                  <c:v>열2</c:v>
                </c:pt>
                <c:pt idx="22">
                  <c:v>열3</c:v>
                </c:pt>
                <c:pt idx="23">
                  <c:v>열4</c:v>
                </c:pt>
                <c:pt idx="24">
                  <c:v>열5</c:v>
                </c:pt>
              </c:strCache>
            </c:strRef>
          </c:cat>
          <c:val>
            <c:numRef>
              <c:f>Sheet1!$A$2:$Y$2</c:f>
              <c:numCache>
                <c:formatCode>0.0</c:formatCode>
                <c:ptCount val="25"/>
                <c:pt idx="0">
                  <c:v>4.3062200956937797</c:v>
                </c:pt>
                <c:pt idx="1">
                  <c:v>6.2200956937799043</c:v>
                </c:pt>
                <c:pt idx="2">
                  <c:v>3.8277511961722488</c:v>
                </c:pt>
                <c:pt idx="3">
                  <c:v>5.741626794258373</c:v>
                </c:pt>
                <c:pt idx="4">
                  <c:v>5.741626794258373</c:v>
                </c:pt>
                <c:pt idx="5">
                  <c:v>4.7846889952153111</c:v>
                </c:pt>
                <c:pt idx="6">
                  <c:v>4.7846889952153111</c:v>
                </c:pt>
                <c:pt idx="7">
                  <c:v>3.8277511961722488</c:v>
                </c:pt>
                <c:pt idx="8">
                  <c:v>7.1770334928229662</c:v>
                </c:pt>
                <c:pt idx="9">
                  <c:v>5.2631578947368416</c:v>
                </c:pt>
                <c:pt idx="10">
                  <c:v>3.3492822966507179</c:v>
                </c:pt>
                <c:pt idx="11">
                  <c:v>7.1770334928229662</c:v>
                </c:pt>
                <c:pt idx="12">
                  <c:v>5.2631578947368416</c:v>
                </c:pt>
                <c:pt idx="13">
                  <c:v>5.2631578947368416</c:v>
                </c:pt>
                <c:pt idx="14">
                  <c:v>2.8708133971291865</c:v>
                </c:pt>
                <c:pt idx="15">
                  <c:v>7.6555023923444976</c:v>
                </c:pt>
                <c:pt idx="16">
                  <c:v>1.9138755980861244</c:v>
                </c:pt>
                <c:pt idx="17">
                  <c:v>1.9138755980861244</c:v>
                </c:pt>
                <c:pt idx="18">
                  <c:v>5.741626794258373</c:v>
                </c:pt>
                <c:pt idx="19">
                  <c:v>3.3492822966507179</c:v>
                </c:pt>
                <c:pt idx="20">
                  <c:v>1.4354066985645932</c:v>
                </c:pt>
                <c:pt idx="21">
                  <c:v>0.4784688995215311</c:v>
                </c:pt>
                <c:pt idx="22">
                  <c:v>0.4784688995215311</c:v>
                </c:pt>
                <c:pt idx="23">
                  <c:v>0.4784688995215311</c:v>
                </c:pt>
                <c:pt idx="24">
                  <c:v>0.9569377990430622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345-4CE5-936F-8B713D7C62D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67207136"/>
        <c:axId val="267207696"/>
      </c:barChart>
      <c:catAx>
        <c:axId val="267207136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none"/>
        <c:spPr>
          <a:ln w="6350">
            <a:solidFill>
              <a:schemeClr val="bg1">
                <a:lumMod val="50000"/>
              </a:schemeClr>
            </a:solidFill>
          </a:ln>
        </c:spPr>
        <c:crossAx val="267207696"/>
        <c:crosses val="autoZero"/>
        <c:auto val="1"/>
        <c:lblAlgn val="ctr"/>
        <c:lblOffset val="100"/>
        <c:noMultiLvlLbl val="0"/>
      </c:catAx>
      <c:valAx>
        <c:axId val="267207696"/>
        <c:scaling>
          <c:orientation val="minMax"/>
          <c:max val="20"/>
          <c:min val="0"/>
        </c:scaling>
        <c:delete val="0"/>
        <c:axPos val="l"/>
        <c:numFmt formatCode="0.0" sourceLinked="1"/>
        <c:majorTickMark val="none"/>
        <c:minorTickMark val="none"/>
        <c:tickLblPos val="none"/>
        <c:spPr>
          <a:ln>
            <a:noFill/>
          </a:ln>
        </c:spPr>
        <c:crossAx val="2672071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100" b="0">
          <a:latin typeface="Trebuchet MS" pitchFamily="34" charset="0"/>
          <a:ea typeface="맑은 고딕" pitchFamily="50" charset="-127"/>
          <a:cs typeface="Arial" pitchFamily="34" charset="0"/>
        </a:defRPr>
      </a:pPr>
      <a:endParaRPr lang="ko-K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5999416065482444"/>
          <c:y val="3.8008157597847793E-2"/>
          <c:w val="0.3624680880425033"/>
          <c:h val="0.9438694784344556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rgbClr val="DBE0F0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ED6-4DA9-8C0A-D2101D6591E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rgbClr val="E8F0E9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Sheet1!$B$3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ED6-4DA9-8C0A-D2101D6591E2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rgbClr val="D6ECEE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Sheet1!$B$4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ED6-4DA9-8C0A-D2101D6591E2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rgbClr val="C5D4F3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Sheet1!$B$5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ED6-4DA9-8C0A-D2101D6591E2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rgbClr val="AAC2E0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Sheet1!$B$6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ED6-4DA9-8C0A-D2101D6591E2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</c:strCache>
            </c:strRef>
          </c:tx>
          <c:spPr>
            <a:solidFill>
              <a:srgbClr val="9ED6DF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Sheet1!$B$7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ED6-4DA9-8C0A-D2101D6591E2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공학계열</c:v>
                </c:pt>
              </c:strCache>
            </c:strRef>
          </c:tx>
          <c:spPr>
            <a:solidFill>
              <a:srgbClr val="A6CAF0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Sheet1!$B$8</c:f>
              <c:numCache>
                <c:formatCode>####.0</c:formatCode>
                <c:ptCount val="1"/>
                <c:pt idx="0">
                  <c:v>19.138755980861244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ED6-4DA9-8C0A-D2101D6591E2}"/>
            </c:ext>
          </c:extLst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자연계열</c:v>
                </c:pt>
              </c:strCache>
            </c:strRef>
          </c:tx>
          <c:spPr>
            <a:solidFill>
              <a:srgbClr val="8AAAC6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Sheet1!$B$9</c:f>
              <c:numCache>
                <c:formatCode>####.0</c:formatCode>
                <c:ptCount val="1"/>
                <c:pt idx="0">
                  <c:v>14.832535885167463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FED6-4DA9-8C0A-D2101D6591E2}"/>
            </c:ext>
          </c:extLst>
        </c:ser>
        <c:ser>
          <c:idx val="8"/>
          <c:order val="8"/>
          <c:tx>
            <c:strRef>
              <c:f>Sheet1!$A$10</c:f>
              <c:strCache>
                <c:ptCount val="1"/>
                <c:pt idx="0">
                  <c:v>인문사회계열</c:v>
                </c:pt>
              </c:strCache>
            </c:strRef>
          </c:tx>
          <c:spPr>
            <a:solidFill>
              <a:srgbClr val="6FB9C5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Sheet1!$B$10</c:f>
              <c:numCache>
                <c:formatCode>####.0</c:formatCode>
                <c:ptCount val="1"/>
                <c:pt idx="0">
                  <c:v>41.148325358851672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ED6-4DA9-8C0A-D2101D6591E2}"/>
            </c:ext>
          </c:extLst>
        </c:ser>
        <c:ser>
          <c:idx val="9"/>
          <c:order val="9"/>
          <c:tx>
            <c:strRef>
              <c:f>Sheet1!$A$11</c:f>
              <c:strCache>
                <c:ptCount val="1"/>
                <c:pt idx="0">
                  <c:v>예체능계열</c:v>
                </c:pt>
              </c:strCache>
            </c:strRef>
          </c:tx>
          <c:spPr>
            <a:solidFill>
              <a:srgbClr val="557FA1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Sheet1!$B$11</c:f>
              <c:numCache>
                <c:formatCode>####.0</c:formatCode>
                <c:ptCount val="1"/>
                <c:pt idx="0">
                  <c:v>24.880382775119617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FED6-4DA9-8C0A-D2101D6591E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269880656"/>
        <c:axId val="269881216"/>
      </c:barChart>
      <c:catAx>
        <c:axId val="269880656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none"/>
        <c:spPr>
          <a:ln w="6350">
            <a:solidFill>
              <a:schemeClr val="bg1">
                <a:lumMod val="50000"/>
              </a:schemeClr>
            </a:solidFill>
          </a:ln>
        </c:spPr>
        <c:crossAx val="269881216"/>
        <c:crosses val="autoZero"/>
        <c:auto val="1"/>
        <c:lblAlgn val="ctr"/>
        <c:lblOffset val="100"/>
        <c:noMultiLvlLbl val="0"/>
      </c:catAx>
      <c:valAx>
        <c:axId val="269881216"/>
        <c:scaling>
          <c:orientation val="minMax"/>
          <c:max val="1"/>
          <c:min val="0"/>
        </c:scaling>
        <c:delete val="0"/>
        <c:axPos val="l"/>
        <c:numFmt formatCode="0%" sourceLinked="1"/>
        <c:majorTickMark val="none"/>
        <c:minorTickMark val="none"/>
        <c:tickLblPos val="none"/>
        <c:spPr>
          <a:ln>
            <a:noFill/>
          </a:ln>
        </c:spPr>
        <c:crossAx val="269880656"/>
        <c:crosses val="autoZero"/>
        <c:crossBetween val="between"/>
      </c:valAx>
      <c:spPr>
        <a:noFill/>
        <a:ln w="25400">
          <a:noFill/>
        </a:ln>
      </c:spPr>
    </c:plotArea>
    <c:legend>
      <c:legendPos val="l"/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ayout>
        <c:manualLayout>
          <c:xMode val="edge"/>
          <c:yMode val="edge"/>
          <c:x val="5.3732517102764811E-2"/>
          <c:y val="3.2533022465489107E-2"/>
          <c:w val="0.39974181122605668"/>
          <c:h val="0.93781688796320406"/>
        </c:manualLayout>
      </c:layout>
      <c:overlay val="0"/>
      <c:txPr>
        <a:bodyPr/>
        <a:lstStyle/>
        <a:p>
          <a:pPr>
            <a:lnSpc>
              <a:spcPct val="90000"/>
            </a:lnSpc>
            <a:defRPr sz="1000">
              <a:latin typeface="Trebuchet MS" panose="020B0603020202020204" pitchFamily="34" charset="0"/>
            </a:defRPr>
          </a:pPr>
          <a:endParaRPr lang="ko-KR"/>
        </a:p>
      </c:txPr>
    </c:legend>
    <c:plotVisOnly val="1"/>
    <c:dispBlanksAs val="gap"/>
    <c:showDLblsOverMax val="0"/>
  </c:chart>
  <c:txPr>
    <a:bodyPr/>
    <a:lstStyle/>
    <a:p>
      <a:pPr>
        <a:defRPr sz="1100" b="0">
          <a:latin typeface="Trebuchet MS" pitchFamily="34" charset="0"/>
          <a:ea typeface="맑은 고딕" pitchFamily="50" charset="-127"/>
          <a:cs typeface="Arial" pitchFamily="34" charset="0"/>
        </a:defRPr>
      </a:pPr>
      <a:endParaRPr lang="ko-K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370507179358024E-2"/>
          <c:y val="0.21631818297731273"/>
          <c:w val="0.89418425256434075"/>
          <c:h val="0.7655595318038470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2017년</c:v>
                </c:pt>
              </c:strCache>
            </c:strRef>
          </c:tx>
          <c:spPr>
            <a:solidFill>
              <a:srgbClr val="557FA1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pc="-50" baseline="0"/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전체</c:v>
                </c:pt>
                <c:pt idx="1">
                  <c:v>남성</c:v>
                </c:pt>
                <c:pt idx="2">
                  <c:v>여성</c:v>
                </c:pt>
                <c:pt idx="3">
                  <c:v>예체능계열</c:v>
                </c:pt>
                <c:pt idx="4">
                  <c:v>인문사회계열</c:v>
                </c:pt>
                <c:pt idx="5">
                  <c:v>자연계열</c:v>
                </c:pt>
                <c:pt idx="6">
                  <c:v>공학계열</c:v>
                </c:pt>
              </c:strCache>
            </c:strRef>
          </c:cat>
          <c:val>
            <c:numRef>
              <c:f>Sheet1!$B$2:$H$2</c:f>
              <c:numCache>
                <c:formatCode>####.0</c:formatCode>
                <c:ptCount val="7"/>
                <c:pt idx="0">
                  <c:v>65.445957551074699</c:v>
                </c:pt>
                <c:pt idx="1">
                  <c:v>64.996114995979013</c:v>
                </c:pt>
                <c:pt idx="2">
                  <c:v>65.653577191888118</c:v>
                </c:pt>
                <c:pt idx="3">
                  <c:v>64.398422090739643</c:v>
                </c:pt>
                <c:pt idx="4">
                  <c:v>66.249254621162805</c:v>
                </c:pt>
                <c:pt idx="5">
                  <c:v>66.046319271861023</c:v>
                </c:pt>
                <c:pt idx="6">
                  <c:v>64.615384615211553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633-403A-9E92-76770976C54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93721408"/>
        <c:axId val="193720288"/>
      </c:barChart>
      <c:catAx>
        <c:axId val="193721408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none"/>
        <c:spPr>
          <a:ln w="6350">
            <a:solidFill>
              <a:schemeClr val="bg1">
                <a:lumMod val="50000"/>
              </a:schemeClr>
            </a:solidFill>
          </a:ln>
        </c:spPr>
        <c:crossAx val="193720288"/>
        <c:crosses val="autoZero"/>
        <c:auto val="1"/>
        <c:lblAlgn val="ctr"/>
        <c:lblOffset val="100"/>
        <c:noMultiLvlLbl val="0"/>
      </c:catAx>
      <c:valAx>
        <c:axId val="193720288"/>
        <c:scaling>
          <c:orientation val="minMax"/>
          <c:max val="120"/>
          <c:min val="0"/>
        </c:scaling>
        <c:delete val="0"/>
        <c:axPos val="l"/>
        <c:numFmt formatCode="####.0" sourceLinked="1"/>
        <c:majorTickMark val="none"/>
        <c:minorTickMark val="none"/>
        <c:tickLblPos val="none"/>
        <c:spPr>
          <a:ln>
            <a:noFill/>
          </a:ln>
        </c:spPr>
        <c:crossAx val="1937214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100" b="0">
          <a:latin typeface="Trebuchet MS" pitchFamily="34" charset="0"/>
          <a:ea typeface="맑은 고딕" pitchFamily="50" charset="-127"/>
          <a:cs typeface="Arial" pitchFamily="34" charset="0"/>
        </a:defRPr>
      </a:pPr>
      <a:endParaRPr lang="ko-K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370507179358024E-2"/>
          <c:y val="0.21631818297731273"/>
          <c:w val="0.89418425256434075"/>
          <c:h val="0.7655595318038470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2018년</c:v>
                </c:pt>
              </c:strCache>
            </c:strRef>
          </c:tx>
          <c:spPr>
            <a:solidFill>
              <a:srgbClr val="557FA1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spc="-50" baseline="0"/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Sheet1!$B$1:$AA$1</c:f>
              <c:strCache>
                <c:ptCount val="26"/>
                <c:pt idx="0">
                  <c:v>전체</c:v>
                </c:pt>
                <c:pt idx="1">
                  <c:v>간호과2</c:v>
                </c:pt>
                <c:pt idx="2">
                  <c:v>건축과</c:v>
                </c:pt>
                <c:pt idx="3">
                  <c:v>경호보안과</c:v>
                </c:pt>
                <c:pt idx="4">
                  <c:v>군사학과</c:v>
                </c:pt>
                <c:pt idx="5">
                  <c:v>모델과</c:v>
                </c:pt>
                <c:pt idx="6">
                  <c:v>보건의료행정과</c:v>
                </c:pt>
                <c:pt idx="7">
                  <c:v>뷰티디자인과</c:v>
                </c:pt>
                <c:pt idx="8">
                  <c:v>사회복지과</c:v>
                </c:pt>
                <c:pt idx="9">
                  <c:v>산업디자인과</c:v>
                </c:pt>
                <c:pt idx="10">
                  <c:v>세무회계과</c:v>
                </c:pt>
                <c:pt idx="11">
                  <c:v>아동보육과</c:v>
                </c:pt>
                <c:pt idx="12">
                  <c:v>안경광학과</c:v>
                </c:pt>
                <c:pt idx="13">
                  <c:v>엔터테인먼트과</c:v>
                </c:pt>
                <c:pt idx="14">
                  <c:v>유아교육과</c:v>
                </c:pt>
                <c:pt idx="15">
                  <c:v>자동차기계과</c:v>
                </c:pt>
                <c:pt idx="16">
                  <c:v>전기과</c:v>
                </c:pt>
                <c:pt idx="17">
                  <c:v>컴퓨터정보통신과</c:v>
                </c:pt>
                <c:pt idx="18">
                  <c:v>패션디자인과</c:v>
                </c:pt>
                <c:pt idx="19">
                  <c:v>호텔관광경영과</c:v>
                </c:pt>
                <c:pt idx="20">
                  <c:v>호텔외식조리과</c:v>
                </c:pt>
                <c:pt idx="21">
                  <c:v>사회복지학과 (전공심화)</c:v>
                </c:pt>
                <c:pt idx="22">
                  <c:v>아동보육학과 (전공심화)</c:v>
                </c:pt>
                <c:pt idx="23">
                  <c:v>유아교육학과 (전공심화)</c:v>
                </c:pt>
                <c:pt idx="24">
                  <c:v>정보통신공학과 (전공심화)</c:v>
                </c:pt>
                <c:pt idx="25">
                  <c:v>호텔관광경영학과 (전공심화)</c:v>
                </c:pt>
              </c:strCache>
            </c:strRef>
          </c:cat>
          <c:val>
            <c:numRef>
              <c:f>Sheet1!$B$2:$AA$2</c:f>
              <c:numCache>
                <c:formatCode>####.0</c:formatCode>
                <c:ptCount val="26"/>
                <c:pt idx="0">
                  <c:v>65.445957551074699</c:v>
                </c:pt>
                <c:pt idx="1">
                  <c:v>67.948717948205129</c:v>
                </c:pt>
                <c:pt idx="2">
                  <c:v>64.497041420177524</c:v>
                </c:pt>
                <c:pt idx="3">
                  <c:v>59.294871795096164</c:v>
                </c:pt>
                <c:pt idx="4">
                  <c:v>66.559829059423066</c:v>
                </c:pt>
                <c:pt idx="5">
                  <c:v>66.346153846282064</c:v>
                </c:pt>
                <c:pt idx="6">
                  <c:v>70.641025640615382</c:v>
                </c:pt>
                <c:pt idx="7">
                  <c:v>58.974358974384621</c:v>
                </c:pt>
                <c:pt idx="8" formatCode="0.0">
                  <c:v>67.307692307499977</c:v>
                </c:pt>
                <c:pt idx="9" formatCode="0.0">
                  <c:v>66.068376068358987</c:v>
                </c:pt>
                <c:pt idx="10" formatCode="0.0">
                  <c:v>67.01631701594404</c:v>
                </c:pt>
                <c:pt idx="11" formatCode="0.0">
                  <c:v>62.271062271978018</c:v>
                </c:pt>
                <c:pt idx="12" formatCode="0.0">
                  <c:v>67.435897435641024</c:v>
                </c:pt>
                <c:pt idx="13" formatCode="0.0">
                  <c:v>66.666666666503502</c:v>
                </c:pt>
                <c:pt idx="14" formatCode="0.0">
                  <c:v>66.666666666223762</c:v>
                </c:pt>
                <c:pt idx="15" formatCode="0.0">
                  <c:v>62.606837606794869</c:v>
                </c:pt>
                <c:pt idx="16" formatCode="0.0">
                  <c:v>66.826923076298073</c:v>
                </c:pt>
                <c:pt idx="17" formatCode="0.0">
                  <c:v>58.974358974615384</c:v>
                </c:pt>
                <c:pt idx="18" formatCode="0.0">
                  <c:v>59.615384615576929</c:v>
                </c:pt>
                <c:pt idx="19" formatCode="0.0">
                  <c:v>66.452991452820513</c:v>
                </c:pt>
                <c:pt idx="20" formatCode="0.0">
                  <c:v>60.622710622747256</c:v>
                </c:pt>
                <c:pt idx="21" formatCode="0.0">
                  <c:v>84.188034186410235</c:v>
                </c:pt>
                <c:pt idx="22" formatCode="0.0">
                  <c:v>47.435897434615384</c:v>
                </c:pt>
                <c:pt idx="23" formatCode="0.0">
                  <c:v>57.692307692307693</c:v>
                </c:pt>
                <c:pt idx="24" formatCode="0.0">
                  <c:v>65.384615386153854</c:v>
                </c:pt>
                <c:pt idx="25" formatCode="0.0">
                  <c:v>58.974358976153852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633-403A-9E92-76770976C54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0"/>
        <c:axId val="272070576"/>
        <c:axId val="272071136"/>
      </c:barChart>
      <c:catAx>
        <c:axId val="272070576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none"/>
        <c:spPr>
          <a:ln w="6350">
            <a:solidFill>
              <a:schemeClr val="bg1">
                <a:lumMod val="50000"/>
              </a:schemeClr>
            </a:solidFill>
          </a:ln>
        </c:spPr>
        <c:crossAx val="272071136"/>
        <c:crosses val="autoZero"/>
        <c:auto val="1"/>
        <c:lblAlgn val="ctr"/>
        <c:lblOffset val="100"/>
        <c:noMultiLvlLbl val="0"/>
      </c:catAx>
      <c:valAx>
        <c:axId val="272071136"/>
        <c:scaling>
          <c:orientation val="minMax"/>
          <c:max val="120"/>
          <c:min val="0"/>
        </c:scaling>
        <c:delete val="0"/>
        <c:axPos val="l"/>
        <c:numFmt formatCode="####.0" sourceLinked="1"/>
        <c:majorTickMark val="none"/>
        <c:minorTickMark val="none"/>
        <c:tickLblPos val="none"/>
        <c:spPr>
          <a:ln>
            <a:noFill/>
          </a:ln>
        </c:spPr>
        <c:crossAx val="2720705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100" b="0">
          <a:latin typeface="Trebuchet MS" pitchFamily="34" charset="0"/>
          <a:ea typeface="맑은 고딕" pitchFamily="50" charset="-127"/>
          <a:cs typeface="Arial" pitchFamily="34" charset="0"/>
        </a:defRPr>
      </a:pPr>
      <a:endParaRPr lang="ko-K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370507179358024E-2"/>
          <c:y val="0.27245411966712851"/>
          <c:w val="0.89418425256434075"/>
          <c:h val="0.7094235951140314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2015년</c:v>
                </c:pt>
              </c:strCache>
            </c:strRef>
          </c:tx>
          <c:spPr>
            <a:solidFill>
              <a:srgbClr val="8AAAC6"/>
            </a:solidFill>
            <a:ln w="6350">
              <a:solidFill>
                <a:schemeClr val="bg1"/>
              </a:solidFill>
            </a:ln>
          </c:spPr>
          <c:invertIfNegative val="0"/>
          <c:dLbls>
            <c:dLbl>
              <c:idx val="8"/>
              <c:layout>
                <c:manualLayout>
                  <c:x val="0"/>
                  <c:y val="4.31814897613967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3B2-4941-95F5-8A07BCC37A86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5.0095512911477543E-17"/>
                  <c:y val="8.63629795227935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3B2-4941-95F5-8A07BCC37A86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0"/>
                  <c:y val="2.15907448806983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3B2-4941-95F5-8A07BCC37A86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0"/>
                  <c:y val="2.59088938568379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3B2-4941-95F5-8A07BCC37A86}"/>
                </c:ex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0"/>
                  <c:y val="-2.59088938568380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43B2-4941-95F5-8A07BCC37A86}"/>
                </c:ex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0"/>
                  <c:y val="1.2954446928419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3B2-4941-95F5-8A07BCC37A86}"/>
                </c:ext>
                <c:ext xmlns:c15="http://schemas.microsoft.com/office/drawing/2012/chart" uri="{CE6537A1-D6FC-4f65-9D91-7224C49458BB}"/>
              </c:extLst>
            </c:dLbl>
            <c:dLbl>
              <c:idx val="22"/>
              <c:layout>
                <c:manualLayout>
                  <c:x val="-1.0019102582295509E-16"/>
                  <c:y val="1.72725959045587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43B2-4941-95F5-8A07BCC37A86}"/>
                </c:ext>
                <c:ext xmlns:c15="http://schemas.microsoft.com/office/drawing/2012/chart" uri="{CE6537A1-D6FC-4f65-9D91-7224C49458BB}"/>
              </c:extLst>
            </c:dLbl>
            <c:dLbl>
              <c:idx val="24"/>
              <c:layout>
                <c:manualLayout>
                  <c:x val="-1.0019102582295509E-16"/>
                  <c:y val="1.29544469284189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3B2-4941-95F5-8A07BCC37A86}"/>
                </c:ext>
                <c:ext xmlns:c15="http://schemas.microsoft.com/office/drawing/2012/chart" uri="{CE6537A1-D6FC-4f65-9D91-7224C49458BB}"/>
              </c:extLst>
            </c:dLbl>
            <c:dLbl>
              <c:idx val="25"/>
              <c:layout>
                <c:manualLayout>
                  <c:x val="-1.0019102582295509E-16"/>
                  <c:y val="1.72725959045586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43B2-4941-95F5-8A07BCC37A86}"/>
                </c:ext>
                <c:ext xmlns:c15="http://schemas.microsoft.com/office/drawing/2012/chart" uri="{CE6537A1-D6FC-4f65-9D91-7224C49458BB}"/>
              </c:extLst>
            </c:dLbl>
            <c:dLbl>
              <c:idx val="27"/>
              <c:layout>
                <c:manualLayout>
                  <c:x val="0"/>
                  <c:y val="-2.15907448806983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43B2-4941-95F5-8A07BCC37A8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 spc="-50" baseline="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Sheet1!$B$1:$Q$1</c:f>
              <c:strCache>
                <c:ptCount val="16"/>
                <c:pt idx="0">
                  <c:v>종합만족도</c:v>
                </c:pt>
                <c:pt idx="1">
                  <c:v>대학 환경</c:v>
                </c:pt>
                <c:pt idx="2">
                  <c:v>학교 행정</c:v>
                </c:pt>
                <c:pt idx="3">
                  <c:v>이미지</c:v>
                </c:pt>
                <c:pt idx="4">
                  <c:v>전반적 만족도</c:v>
                </c:pt>
                <c:pt idx="5">
                  <c:v>열2</c:v>
                </c:pt>
                <c:pt idx="6">
                  <c:v>열3</c:v>
                </c:pt>
                <c:pt idx="7">
                  <c:v>열4</c:v>
                </c:pt>
                <c:pt idx="8">
                  <c:v>열5</c:v>
                </c:pt>
                <c:pt idx="9">
                  <c:v>열6</c:v>
                </c:pt>
                <c:pt idx="10">
                  <c:v>열7</c:v>
                </c:pt>
                <c:pt idx="11">
                  <c:v>열8</c:v>
                </c:pt>
                <c:pt idx="12">
                  <c:v>열9</c:v>
                </c:pt>
                <c:pt idx="13">
                  <c:v>열10</c:v>
                </c:pt>
                <c:pt idx="14">
                  <c:v>열11</c:v>
                </c:pt>
                <c:pt idx="15">
                  <c:v>열12</c:v>
                </c:pt>
              </c:strCache>
            </c:strRef>
          </c:cat>
          <c:val>
            <c:numRef>
              <c:f>Sheet1!$B$2:$Q$2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3B2-4941-95F5-8A07BCC37A86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2016년</c:v>
                </c:pt>
              </c:strCache>
            </c:strRef>
          </c:tx>
          <c:spPr>
            <a:solidFill>
              <a:srgbClr val="6FB9C5"/>
            </a:solidFill>
            <a:ln w="6350">
              <a:solidFill>
                <a:schemeClr val="bg1"/>
              </a:solidFill>
            </a:ln>
          </c:spPr>
          <c:invertIfNegative val="0"/>
          <c:dLbls>
            <c:dLbl>
              <c:idx val="7"/>
              <c:layout>
                <c:manualLayout>
                  <c:x val="0"/>
                  <c:y val="1.783395527145686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43B2-4941-95F5-8A07BCC37A86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0"/>
                  <c:y val="1.35158062953171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43B2-4941-95F5-8A07BCC37A8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 spc="-50" baseline="0"/>
                </a:pPr>
                <a:endParaRPr lang="ko-K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Sheet1!$B$1:$Q$1</c:f>
              <c:strCache>
                <c:ptCount val="16"/>
                <c:pt idx="0">
                  <c:v>종합만족도</c:v>
                </c:pt>
                <c:pt idx="1">
                  <c:v>대학 환경</c:v>
                </c:pt>
                <c:pt idx="2">
                  <c:v>학교 행정</c:v>
                </c:pt>
                <c:pt idx="3">
                  <c:v>이미지</c:v>
                </c:pt>
                <c:pt idx="4">
                  <c:v>전반적 만족도</c:v>
                </c:pt>
                <c:pt idx="5">
                  <c:v>열2</c:v>
                </c:pt>
                <c:pt idx="6">
                  <c:v>열3</c:v>
                </c:pt>
                <c:pt idx="7">
                  <c:v>열4</c:v>
                </c:pt>
                <c:pt idx="8">
                  <c:v>열5</c:v>
                </c:pt>
                <c:pt idx="9">
                  <c:v>열6</c:v>
                </c:pt>
                <c:pt idx="10">
                  <c:v>열7</c:v>
                </c:pt>
                <c:pt idx="11">
                  <c:v>열8</c:v>
                </c:pt>
                <c:pt idx="12">
                  <c:v>열9</c:v>
                </c:pt>
                <c:pt idx="13">
                  <c:v>열10</c:v>
                </c:pt>
                <c:pt idx="14">
                  <c:v>열11</c:v>
                </c:pt>
                <c:pt idx="15">
                  <c:v>열12</c:v>
                </c:pt>
              </c:strCache>
            </c:strRef>
          </c:cat>
          <c:val>
            <c:numRef>
              <c:f>Sheet1!$B$3:$Q$3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43B2-4941-95F5-8A07BCC37A86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2017년</c:v>
                </c:pt>
              </c:strCache>
            </c:strRef>
          </c:tx>
          <c:spPr>
            <a:solidFill>
              <a:srgbClr val="557FA1"/>
            </a:solidFill>
            <a:ln w="6350"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0"/>
                  <c:y val="-1.72725959045587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43B2-4941-95F5-8A07BCC37A86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5047756455738772E-17"/>
                  <c:y val="8.63629795227935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43B2-4941-95F5-8A07BCC37A86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8.63629795227935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43B2-4941-95F5-8A07BCC37A86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-1.2954446928419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43B2-4941-95F5-8A07BCC37A86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1.2954446928419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43B2-4941-95F5-8A07BCC37A86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-1.2954446928419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43B2-4941-95F5-8A07BCC37A86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"/>
                  <c:y val="-4.31814897613967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43B2-4941-95F5-8A07BCC37A86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0"/>
                  <c:y val="-4.31814897613967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43B2-4941-95F5-8A07BCC37A8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spc="-50" baseline="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Sheet1!$B$1:$Q$1</c:f>
              <c:strCache>
                <c:ptCount val="16"/>
                <c:pt idx="0">
                  <c:v>종합만족도</c:v>
                </c:pt>
                <c:pt idx="1">
                  <c:v>대학 환경</c:v>
                </c:pt>
                <c:pt idx="2">
                  <c:v>학교 행정</c:v>
                </c:pt>
                <c:pt idx="3">
                  <c:v>이미지</c:v>
                </c:pt>
                <c:pt idx="4">
                  <c:v>전반적 만족도</c:v>
                </c:pt>
                <c:pt idx="5">
                  <c:v>열2</c:v>
                </c:pt>
                <c:pt idx="6">
                  <c:v>열3</c:v>
                </c:pt>
                <c:pt idx="7">
                  <c:v>열4</c:v>
                </c:pt>
                <c:pt idx="8">
                  <c:v>열5</c:v>
                </c:pt>
                <c:pt idx="9">
                  <c:v>열6</c:v>
                </c:pt>
                <c:pt idx="10">
                  <c:v>열7</c:v>
                </c:pt>
                <c:pt idx="11">
                  <c:v>열8</c:v>
                </c:pt>
                <c:pt idx="12">
                  <c:v>열9</c:v>
                </c:pt>
                <c:pt idx="13">
                  <c:v>열10</c:v>
                </c:pt>
                <c:pt idx="14">
                  <c:v>열11</c:v>
                </c:pt>
                <c:pt idx="15">
                  <c:v>열12</c:v>
                </c:pt>
              </c:strCache>
            </c:strRef>
          </c:cat>
          <c:val>
            <c:numRef>
              <c:f>Sheet1!$B$4:$Q$4</c:f>
              <c:numCache>
                <c:formatCode>####.0</c:formatCode>
                <c:ptCount val="16"/>
                <c:pt idx="0">
                  <c:v>65.445957551074699</c:v>
                </c:pt>
                <c:pt idx="1">
                  <c:v>66.905901115885143</c:v>
                </c:pt>
                <c:pt idx="2">
                  <c:v>68.500797447703334</c:v>
                </c:pt>
                <c:pt idx="3">
                  <c:v>68.341307814641127</c:v>
                </c:pt>
                <c:pt idx="4">
                  <c:v>64.91228070181819</c:v>
                </c:pt>
                <c:pt idx="5">
                  <c:v>59.409888357224872</c:v>
                </c:pt>
                <c:pt idx="6" formatCode="###0.0">
                  <c:v>60.845295055454542</c:v>
                </c:pt>
                <c:pt idx="7" formatCode="###0.0">
                  <c:v>66.267942583588507</c:v>
                </c:pt>
                <c:pt idx="8" formatCode="###0.0">
                  <c:v>66.746411483110052</c:v>
                </c:pt>
                <c:pt idx="9" formatCode="###0.0">
                  <c:v>67.065390749712918</c:v>
                </c:pt>
                <c:pt idx="10" formatCode="###0.0">
                  <c:v>63.95534290282297</c:v>
                </c:pt>
                <c:pt idx="11" formatCode="###0.0">
                  <c:v>66.267942583875609</c:v>
                </c:pt>
                <c:pt idx="12" formatCode="###0.0">
                  <c:v>72.089314194641148</c:v>
                </c:pt>
                <c:pt idx="13" formatCode="###0.0">
                  <c:v>59.48963317349282</c:v>
                </c:pt>
                <c:pt idx="14" formatCode="###0.0">
                  <c:v>67.384370015693762</c:v>
                </c:pt>
                <c:pt idx="15" formatCode="###0.0">
                  <c:v>67.703349282153113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43B2-4941-95F5-8A07BCC37A8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0"/>
        <c:axId val="272074496"/>
        <c:axId val="270707376"/>
      </c:barChart>
      <c:catAx>
        <c:axId val="272074496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none"/>
        <c:spPr>
          <a:ln w="6350">
            <a:solidFill>
              <a:schemeClr val="bg1">
                <a:lumMod val="50000"/>
              </a:schemeClr>
            </a:solidFill>
          </a:ln>
        </c:spPr>
        <c:crossAx val="270707376"/>
        <c:crosses val="autoZero"/>
        <c:auto val="1"/>
        <c:lblAlgn val="ctr"/>
        <c:lblOffset val="100"/>
        <c:noMultiLvlLbl val="0"/>
      </c:catAx>
      <c:valAx>
        <c:axId val="270707376"/>
        <c:scaling>
          <c:orientation val="minMax"/>
          <c:max val="120"/>
          <c:min val="0"/>
        </c:scaling>
        <c:delete val="0"/>
        <c:axPos val="l"/>
        <c:numFmt formatCode="####.0" sourceLinked="1"/>
        <c:majorTickMark val="none"/>
        <c:minorTickMark val="none"/>
        <c:tickLblPos val="none"/>
        <c:spPr>
          <a:ln>
            <a:noFill/>
          </a:ln>
        </c:spPr>
        <c:crossAx val="2720744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100" b="0">
          <a:latin typeface="Trebuchet MS" pitchFamily="34" charset="0"/>
          <a:ea typeface="맑은 고딕" pitchFamily="50" charset="-127"/>
          <a:cs typeface="Arial" pitchFamily="34" charset="0"/>
        </a:defRPr>
      </a:pPr>
      <a:endParaRPr lang="ko-K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915972222222228E-2"/>
          <c:y val="9.9143605860108452E-2"/>
          <c:w val="0.5424140277777777"/>
          <c:h val="0.7257738725479913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Y축</c:v>
                </c:pt>
              </c:strCache>
            </c:strRef>
          </c:tx>
          <c:spPr>
            <a:ln w="28279">
              <a:noFill/>
            </a:ln>
          </c:spPr>
          <c:marker>
            <c:symbol val="circle"/>
            <c:size val="4"/>
            <c:spPr>
              <a:solidFill>
                <a:srgbClr val="DA2020"/>
              </a:solidFill>
              <a:ln>
                <a:solidFill>
                  <a:srgbClr val="C00000"/>
                </a:solidFill>
                <a:prstDash val="solid"/>
              </a:ln>
            </c:spPr>
          </c:marker>
          <c:xVal>
            <c:numRef>
              <c:f>Sheet1!$B$1:$Y$1</c:f>
              <c:numCache>
                <c:formatCode>General</c:formatCode>
                <c:ptCount val="24"/>
              </c:numCache>
            </c:numRef>
          </c:xVal>
          <c:yVal>
            <c:numRef>
              <c:f>Sheet1!$B$2:$Y$2</c:f>
              <c:numCache>
                <c:formatCode>General</c:formatCode>
                <c:ptCount val="24"/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4F5-4701-A012-DF41C03F58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0706256"/>
        <c:axId val="269884016"/>
      </c:scatterChart>
      <c:valAx>
        <c:axId val="270706256"/>
        <c:scaling>
          <c:orientation val="minMax"/>
          <c:max val="23"/>
          <c:min val="17"/>
        </c:scaling>
        <c:delete val="0"/>
        <c:axPos val="b"/>
        <c:numFmt formatCode="General" sourceLinked="1"/>
        <c:majorTickMark val="out"/>
        <c:minorTickMark val="none"/>
        <c:tickLblPos val="none"/>
        <c:spPr>
          <a:ln w="6350">
            <a:solidFill>
              <a:schemeClr val="bg1">
                <a:lumMod val="65000"/>
              </a:schemeClr>
            </a:solidFill>
            <a:prstDash val="dash"/>
          </a:ln>
        </c:spPr>
        <c:crossAx val="269884016"/>
        <c:crossesAt val="66.8"/>
        <c:crossBetween val="midCat"/>
        <c:majorUnit val="4"/>
        <c:minorUnit val="4"/>
      </c:valAx>
      <c:valAx>
        <c:axId val="269884016"/>
        <c:scaling>
          <c:orientation val="minMax"/>
          <c:max val="70.599999999999994"/>
          <c:min val="63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6350">
            <a:solidFill>
              <a:schemeClr val="bg1">
                <a:lumMod val="65000"/>
              </a:schemeClr>
            </a:solidFill>
            <a:prstDash val="dash"/>
          </a:ln>
        </c:spPr>
        <c:crossAx val="270706256"/>
        <c:crossesAt val="20"/>
        <c:crossBetween val="midCat"/>
        <c:majorUnit val="5.64"/>
        <c:minorUnit val="5.64"/>
      </c:valAx>
      <c:spPr>
        <a:noFill/>
        <a:ln w="6350">
          <a:solidFill>
            <a:schemeClr val="bg1">
              <a:lumMod val="50000"/>
            </a:schemeClr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Trebuchet MS" pitchFamily="34" charset="0"/>
          <a:ea typeface="맑은 고딕" pitchFamily="50" charset="-127"/>
          <a:cs typeface="조선일보명조"/>
        </a:defRPr>
      </a:pPr>
      <a:endParaRPr lang="ko-K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915972222222228E-2"/>
          <c:y val="9.9143605860108452E-2"/>
          <c:w val="0.54271194444444448"/>
          <c:h val="0.7257738725479913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Y축</c:v>
                </c:pt>
              </c:strCache>
            </c:strRef>
          </c:tx>
          <c:spPr>
            <a:ln w="28279">
              <a:noFill/>
            </a:ln>
          </c:spPr>
          <c:marker>
            <c:symbol val="circle"/>
            <c:size val="7"/>
            <c:spPr>
              <a:solidFill>
                <a:srgbClr val="6FB9C5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</c:spPr>
          </c:marker>
          <c:dPt>
            <c:idx val="0"/>
            <c:marker>
              <c:spPr>
                <a:solidFill>
                  <a:srgbClr val="BFBFBF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CC8F-420A-B63A-BD276E5A584B}"/>
              </c:ext>
            </c:extLst>
          </c:dPt>
          <c:dPt>
            <c:idx val="1"/>
            <c:marker>
              <c:spPr>
                <a:solidFill>
                  <a:srgbClr val="C3D69B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CC8F-420A-B63A-BD276E5A584B}"/>
              </c:ext>
            </c:extLst>
          </c:dPt>
          <c:dPt>
            <c:idx val="2"/>
            <c:marker>
              <c:spPr>
                <a:solidFill>
                  <a:srgbClr val="C3D69B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CC8F-420A-B63A-BD276E5A584B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CC8F-420A-B63A-BD276E5A584B}"/>
              </c:ext>
            </c:extLst>
          </c:dPt>
          <c:dPt>
            <c:idx val="4"/>
            <c:marker>
              <c:spPr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</c:dPt>
          <c:dPt>
            <c:idx val="5"/>
            <c:marker>
              <c:spPr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CC8F-420A-B63A-BD276E5A584B}"/>
              </c:ext>
            </c:extLst>
          </c:dPt>
          <c:dPt>
            <c:idx val="6"/>
            <c:marker>
              <c:spPr>
                <a:solidFill>
                  <a:srgbClr val="C3D69B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</c:dPt>
          <c:dPt>
            <c:idx val="7"/>
            <c:marker>
              <c:spPr>
                <a:solidFill>
                  <a:srgbClr val="C3D69B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CC8F-420A-B63A-BD276E5A584B}"/>
              </c:ext>
            </c:extLst>
          </c:dPt>
          <c:dPt>
            <c:idx val="8"/>
            <c:marker>
              <c:spPr>
                <a:solidFill>
                  <a:srgbClr val="C3D69B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CC8F-420A-B63A-BD276E5A584B}"/>
              </c:ext>
            </c:extLst>
          </c:dPt>
          <c:dPt>
            <c:idx val="9"/>
            <c:marker>
              <c:spPr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</c:dPt>
          <c:dPt>
            <c:idx val="10"/>
            <c:marker>
              <c:spPr>
                <a:solidFill>
                  <a:srgbClr val="C3D69B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CC8F-420A-B63A-BD276E5A584B}"/>
              </c:ext>
            </c:extLst>
          </c:dPt>
          <c:dPt>
            <c:idx val="11"/>
            <c:marker>
              <c:spPr>
                <a:solidFill>
                  <a:schemeClr val="accent3">
                    <a:lumMod val="60000"/>
                    <a:lumOff val="40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CC8F-420A-B63A-BD276E5A584B}"/>
              </c:ext>
            </c:extLst>
          </c:dPt>
          <c:dPt>
            <c:idx val="1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CC8F-420A-B63A-BD276E5A584B}"/>
              </c:ext>
            </c:extLst>
          </c:dPt>
          <c:dPt>
            <c:idx val="13"/>
            <c:marker>
              <c:spPr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CC8F-420A-B63A-BD276E5A584B}"/>
              </c:ext>
            </c:extLst>
          </c:dPt>
          <c:dPt>
            <c:idx val="14"/>
            <c:marker>
              <c:spPr>
                <a:solidFill>
                  <a:schemeClr val="accent3">
                    <a:lumMod val="60000"/>
                    <a:lumOff val="40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CC8F-420A-B63A-BD276E5A584B}"/>
              </c:ext>
            </c:extLst>
          </c:dPt>
          <c:dPt>
            <c:idx val="15"/>
            <c:marker>
              <c:spPr>
                <a:solidFill>
                  <a:schemeClr val="bg1">
                    <a:lumMod val="75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CC8F-420A-B63A-BD276E5A584B}"/>
              </c:ext>
            </c:extLst>
          </c:dPt>
          <c:dPt>
            <c:idx val="16"/>
            <c:marker>
              <c:spPr>
                <a:solidFill>
                  <a:schemeClr val="accent3">
                    <a:lumMod val="60000"/>
                    <a:lumOff val="40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CC8F-420A-B63A-BD276E5A584B}"/>
              </c:ext>
            </c:extLst>
          </c:dPt>
          <c:dPt>
            <c:idx val="17"/>
            <c:marker>
              <c:spPr>
                <a:solidFill>
                  <a:schemeClr val="accent3">
                    <a:lumMod val="60000"/>
                    <a:lumOff val="40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E-CC8F-420A-B63A-BD276E5A584B}"/>
              </c:ext>
            </c:extLst>
          </c:dPt>
          <c:dPt>
            <c:idx val="18"/>
            <c:marker>
              <c:spPr>
                <a:solidFill>
                  <a:schemeClr val="bg1">
                    <a:lumMod val="75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CC8F-420A-B63A-BD276E5A584B}"/>
              </c:ext>
            </c:extLst>
          </c:dPt>
          <c:dLbls>
            <c:dLbl>
              <c:idx val="0"/>
              <c:layout>
                <c:manualLayout>
                  <c:x val="-7.0555555555555554E-3"/>
                  <c:y val="-3.3360547133987517E-3"/>
                </c:manualLayout>
              </c:layout>
              <c:tx>
                <c:rich>
                  <a:bodyPr/>
                  <a:lstStyle/>
                  <a:p>
                    <a:fld id="{BFB7CC3F-7FD5-4251-8642-C10DBAEFFB64}" type="CELLRANGE">
                      <a:rPr lang="en-US" altLang="ko-KR"/>
                      <a:pPr/>
                      <a:t>[CELLRANGE]</a:t>
                    </a:fld>
                    <a:endParaRPr lang="ko-KR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"/>
              <c:layout>
                <c:manualLayout>
                  <c:x val="-1.7638888888888888E-3"/>
                  <c:y val="-6.6721094267975026E-2"/>
                </c:manualLayout>
              </c:layout>
              <c:tx>
                <c:rich>
                  <a:bodyPr/>
                  <a:lstStyle/>
                  <a:p>
                    <a:fld id="{F327B062-3EC8-46DB-9C3F-DE07F916E672}" type="CELLRANGE">
                      <a:rPr lang="en-US" altLang="ko-KR"/>
                      <a:pPr/>
                      <a:t>[CELLRANGE]</a:t>
                    </a:fld>
                    <a:endParaRPr lang="ko-KR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2"/>
              <c:layout>
                <c:manualLayout>
                  <c:x val="-7.0555555555555554E-3"/>
                  <c:y val="-3.3360547133988129E-3"/>
                </c:manualLayout>
              </c:layout>
              <c:tx>
                <c:rich>
                  <a:bodyPr/>
                  <a:lstStyle/>
                  <a:p>
                    <a:fld id="{24FED5B5-F2AD-4372-8ABD-C879281BF991}" type="CELLRANGE">
                      <a:rPr lang="en-US" altLang="ko-KR"/>
                      <a:pPr/>
                      <a:t>[CELLRANGE]</a:t>
                    </a:fld>
                    <a:endParaRPr lang="ko-KR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3"/>
              <c:layout>
                <c:manualLayout>
                  <c:x val="-8.819444444444444E-3"/>
                  <c:y val="3.3360547133987517E-3"/>
                </c:manualLayout>
              </c:layout>
              <c:tx>
                <c:rich>
                  <a:bodyPr/>
                  <a:lstStyle/>
                  <a:p>
                    <a:fld id="{A121A52F-D523-4BD6-AAB1-353ACD799431}" type="CELLRANGE">
                      <a:rPr lang="en-US" altLang="ko-KR"/>
                      <a:pPr/>
                      <a:t>[CELLRANGE]</a:t>
                    </a:fld>
                    <a:endParaRPr lang="ko-KR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4"/>
              <c:layout>
                <c:manualLayout>
                  <c:x val="-0.16139583333333332"/>
                  <c:y val="-1.6680273566993759E-3"/>
                </c:manualLayout>
              </c:layout>
              <c:tx>
                <c:rich>
                  <a:bodyPr wrap="square" lIns="38100" tIns="19050" rIns="38100" bIns="19050" anchor="ctr" anchorCtr="0">
                    <a:noAutofit/>
                  </a:bodyPr>
                  <a:lstStyle/>
                  <a:p>
                    <a:pPr algn="ctr">
                      <a:lnSpc>
                        <a:spcPts val="1000"/>
                      </a:lnSpc>
                      <a:defRPr sz="900" spc="-100" baseline="0"/>
                    </a:pPr>
                    <a:fld id="{C7EA27CD-3F75-4B51-A770-4C96BD38953C}" type="CELLRANGE">
                      <a:rPr lang="ko-KR" altLang="en-US" dirty="0"/>
                      <a:pPr algn="ctr">
                        <a:lnSpc>
                          <a:spcPts val="1000"/>
                        </a:lnSpc>
                        <a:defRPr sz="900" spc="-100" baseline="0"/>
                      </a:pPr>
                      <a:t>[CELLRANGE]</a:t>
                    </a:fld>
                    <a:endParaRPr lang="ko-KR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89075"/>
                      <c:h val="5.3376875414380028E-2"/>
                    </c:manualLayout>
                  </c15:layout>
                  <c15:dlblFieldTable/>
                  <c15:showDataLabelsRange val="1"/>
                </c:ext>
              </c:extLst>
            </c:dLbl>
            <c:dLbl>
              <c:idx val="5"/>
              <c:layout>
                <c:manualLayout>
                  <c:x val="-5.4680555555555559E-2"/>
                  <c:y val="-5.0040820700981273E-2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ctr">
                      <a:lnSpc>
                        <a:spcPts val="1000"/>
                      </a:lnSpc>
                      <a:defRPr sz="900" spc="-100" baseline="0"/>
                    </a:pPr>
                    <a:fld id="{E6DAF0CF-22FD-46D4-9BF6-00915E1ECFB3}" type="CELLRANGE">
                      <a:rPr lang="en-US" altLang="ko-KR"/>
                      <a:pPr algn="ctr">
                        <a:lnSpc>
                          <a:spcPts val="1000"/>
                        </a:lnSpc>
                        <a:defRPr sz="900" spc="-100" baseline="0"/>
                      </a:pPr>
                      <a:t>[CELLRANGE]</a:t>
                    </a:fld>
                    <a:endParaRPr lang="ko-KR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6"/>
              <c:layout>
                <c:manualLayout>
                  <c:x val="1.2347222222222223E-2"/>
                  <c:y val="-4.0032656560785015E-2"/>
                </c:manualLayout>
              </c:layout>
              <c:tx>
                <c:rich>
                  <a:bodyPr/>
                  <a:lstStyle/>
                  <a:p>
                    <a:fld id="{F7D71F3B-78C3-4FC0-88AA-957EEB39EF35}" type="CELLRANGE">
                      <a:rPr lang="ko-KR" altLang="en-US" dirty="0"/>
                      <a:pPr/>
                      <a:t>[CELLRANGE]</a:t>
                    </a:fld>
                    <a:endParaRPr lang="ko-KR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7"/>
              <c:layout>
                <c:manualLayout>
                  <c:x val="1.0583333333333333E-2"/>
                  <c:y val="-5.3376875414380028E-2"/>
                </c:manualLayout>
              </c:layout>
              <c:tx>
                <c:rich>
                  <a:bodyPr/>
                  <a:lstStyle/>
                  <a:p>
                    <a:fld id="{6D9EE193-9B5E-4E73-9D58-889006602752}" type="CELLRANGE">
                      <a:rPr lang="ko-KR" altLang="en-US" dirty="0"/>
                      <a:pPr/>
                      <a:t>[CELLRANGE]</a:t>
                    </a:fld>
                    <a:endParaRPr lang="ko-KR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8"/>
              <c:layout>
                <c:manualLayout>
                  <c:x val="7.0555555555555554E-3"/>
                  <c:y val="-0.18681906395033007"/>
                </c:manualLayout>
              </c:layout>
              <c:tx>
                <c:rich>
                  <a:bodyPr/>
                  <a:lstStyle/>
                  <a:p>
                    <a:fld id="{9968D6B9-49FB-49FC-A95D-A925E214D5A3}" type="CELLRANGE">
                      <a:rPr lang="en-US" altLang="ko-KR"/>
                      <a:pPr/>
                      <a:t>[CELLRANGE]</a:t>
                    </a:fld>
                    <a:endParaRPr lang="ko-KR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9"/>
              <c:layout>
                <c:manualLayout>
                  <c:x val="-0.14816666666666667"/>
                  <c:y val="-6.1160296550012357E-17"/>
                </c:manualLayout>
              </c:layout>
              <c:tx>
                <c:rich>
                  <a:bodyPr/>
                  <a:lstStyle/>
                  <a:p>
                    <a:fld id="{FE53CF4C-EF46-4A9A-8C64-F0ECA543E4C4}" type="CELLRANGE">
                      <a:rPr lang="en-US" altLang="ko-KR"/>
                      <a:pPr/>
                      <a:t>[CELLRANGE]</a:t>
                    </a:fld>
                    <a:endParaRPr lang="ko-KR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0"/>
              <c:layout>
                <c:manualLayout>
                  <c:x val="-3.5277777777777777E-3"/>
                  <c:y val="-6.1160296550012357E-17"/>
                </c:manualLayout>
              </c:layout>
              <c:tx>
                <c:rich>
                  <a:bodyPr/>
                  <a:lstStyle/>
                  <a:p>
                    <a:fld id="{68174D64-822F-4D40-B3E2-134A638BEE0E}" type="CELLRANGE">
                      <a:rPr lang="en-US" altLang="ko-KR"/>
                      <a:pPr/>
                      <a:t>[CELLRANGE]</a:t>
                    </a:fld>
                    <a:endParaRPr lang="ko-KR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1"/>
              <c:layout>
                <c:manualLayout>
                  <c:x val="3.5277777777777131E-3"/>
                  <c:y val="4.670476598758249E-2"/>
                </c:manualLayout>
              </c:layout>
              <c:tx>
                <c:rich>
                  <a:bodyPr/>
                  <a:lstStyle/>
                  <a:p>
                    <a:fld id="{E613681D-A72D-47E4-98EA-6630E23D6AED}" type="CELLRANGE">
                      <a:rPr lang="en-US" altLang="ko-KR"/>
                      <a:pPr/>
                      <a:t>[CELLRANGE]</a:t>
                    </a:fld>
                    <a:endParaRPr lang="ko-KR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2"/>
              <c:layout>
                <c:manualLayout>
                  <c:x val="-3.5277777777777777E-3"/>
                  <c:y val="0"/>
                </c:manualLayout>
              </c:layout>
              <c:tx>
                <c:rich>
                  <a:bodyPr/>
                  <a:lstStyle/>
                  <a:p>
                    <a:fld id="{22FEA366-33AA-4934-B843-E19114A4BA71}" type="CELLRANGE">
                      <a:rPr lang="en-US" altLang="ko-KR"/>
                      <a:pPr/>
                      <a:t>[CELLRANGE]</a:t>
                    </a:fld>
                    <a:endParaRPr lang="ko-KR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endParaRPr lang="en-US" altLang="ko-K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tx>
                <c:rich>
                  <a:bodyPr/>
                  <a:lstStyle/>
                  <a:p>
                    <a:endParaRPr lang="en-US" altLang="ko-K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tx>
                <c:rich>
                  <a:bodyPr/>
                  <a:lstStyle/>
                  <a:p>
                    <a:endParaRPr lang="en-US" altLang="ko-K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tx>
                <c:rich>
                  <a:bodyPr/>
                  <a:lstStyle/>
                  <a:p>
                    <a:endParaRPr lang="en-US" altLang="ko-K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tx>
                <c:rich>
                  <a:bodyPr/>
                  <a:lstStyle/>
                  <a:p>
                    <a:endParaRPr lang="en-US" altLang="ko-K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tx>
                <c:rich>
                  <a:bodyPr/>
                  <a:lstStyle/>
                  <a:p>
                    <a:endParaRPr lang="en-US" altLang="ko-K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tx>
                <c:rich>
                  <a:bodyPr/>
                  <a:lstStyle/>
                  <a:p>
                    <a:endParaRPr lang="en-US" altLang="ko-K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tx>
                <c:rich>
                  <a:bodyPr/>
                  <a:lstStyle/>
                  <a:p>
                    <a:endParaRPr lang="en-US" altLang="ko-K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tx>
                <c:rich>
                  <a:bodyPr/>
                  <a:lstStyle/>
                  <a:p>
                    <a:endParaRPr lang="en-US" altLang="ko-K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2"/>
              <c:tx>
                <c:rich>
                  <a:bodyPr/>
                  <a:lstStyle/>
                  <a:p>
                    <a:endParaRPr lang="en-US" altLang="ko-K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3"/>
              <c:tx>
                <c:rich>
                  <a:bodyPr/>
                  <a:lstStyle/>
                  <a:p>
                    <a:endParaRPr lang="en-US" altLang="ko-K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lnSpc>
                    <a:spcPts val="1000"/>
                  </a:lnSpc>
                  <a:defRPr sz="900" spc="-100" baseline="0"/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Sheet1!$B$1:$Y$1</c:f>
              <c:numCache>
                <c:formatCode>General</c:formatCode>
                <c:ptCount val="24"/>
                <c:pt idx="0">
                  <c:v>4.7210491526397895</c:v>
                </c:pt>
                <c:pt idx="1">
                  <c:v>8.0216021963042969</c:v>
                </c:pt>
                <c:pt idx="2">
                  <c:v>8.340624314150384</c:v>
                </c:pt>
                <c:pt idx="3">
                  <c:v>8.1649635416846937</c:v>
                </c:pt>
                <c:pt idx="4">
                  <c:v>6.299289650391807</c:v>
                </c:pt>
                <c:pt idx="5">
                  <c:v>6.7736446910084043</c:v>
                </c:pt>
                <c:pt idx="6">
                  <c:v>8.1703098039244928</c:v>
                </c:pt>
                <c:pt idx="7">
                  <c:v>8.1391542140258064</c:v>
                </c:pt>
                <c:pt idx="8">
                  <c:v>7.8768556877633022</c:v>
                </c:pt>
                <c:pt idx="9">
                  <c:v>7.6442360482066682</c:v>
                </c:pt>
                <c:pt idx="10">
                  <c:v>8.2925495087097616</c:v>
                </c:pt>
                <c:pt idx="11">
                  <c:v>8.8757635083289053</c:v>
                </c:pt>
                <c:pt idx="12">
                  <c:v>8.6799576828616907</c:v>
                </c:pt>
              </c:numCache>
            </c:numRef>
          </c:xVal>
          <c:yVal>
            <c:numRef>
              <c:f>Sheet1!$B$2:$Y$2</c:f>
              <c:numCache>
                <c:formatCode>####.0</c:formatCode>
                <c:ptCount val="24"/>
                <c:pt idx="0">
                  <c:v>66.905901115885143</c:v>
                </c:pt>
                <c:pt idx="1">
                  <c:v>68.500797447703334</c:v>
                </c:pt>
                <c:pt idx="2">
                  <c:v>68.341307814641127</c:v>
                </c:pt>
                <c:pt idx="3">
                  <c:v>64.91228070181819</c:v>
                </c:pt>
                <c:pt idx="4">
                  <c:v>59.409888357224872</c:v>
                </c:pt>
                <c:pt idx="5">
                  <c:v>60.845295055454542</c:v>
                </c:pt>
                <c:pt idx="6">
                  <c:v>66.267942583588507</c:v>
                </c:pt>
                <c:pt idx="7">
                  <c:v>66.746411483110052</c:v>
                </c:pt>
                <c:pt idx="8">
                  <c:v>67.065390749712918</c:v>
                </c:pt>
                <c:pt idx="9">
                  <c:v>63.95534290282297</c:v>
                </c:pt>
                <c:pt idx="10">
                  <c:v>66.267942583875609</c:v>
                </c:pt>
                <c:pt idx="11">
                  <c:v>72.089314194641148</c:v>
                </c:pt>
                <c:pt idx="12">
                  <c:v>59.48963317349282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3-CC8F-420A-B63A-BD276E5A584B}"/>
            </c:ext>
            <c:ext xmlns:c15="http://schemas.microsoft.com/office/drawing/2012/chart" uri="{02D57815-91ED-43cb-92C2-25804820EDAC}">
              <c15:datalabelsRange>
                <c15:f>Sheet1!$B$5:$N$5</c15:f>
                <c15:dlblRangeCache>
                  <c:ptCount val="13"/>
                  <c:pt idx="0">
                    <c:v>장학금 지원 만족</c:v>
                  </c:pt>
                  <c:pt idx="1">
                    <c:v>인성 함양을 위한 진로/지도</c:v>
                  </c:pt>
                  <c:pt idx="2">
                    <c:v>우수한 교수진 확보</c:v>
                  </c:pt>
                  <c:pt idx="3">
                    <c:v>교육시설 및 복지시설</c:v>
                  </c:pt>
                  <c:pt idx="4">
                    <c:v>기숙사 시설 및 생활 </c:v>
                  </c:pt>
                  <c:pt idx="5">
                    <c:v>편리한 통학 
교통편 제공</c:v>
                  </c:pt>
                  <c:pt idx="6">
                    <c:v>학생상담 서비스 실질적 도움</c:v>
                  </c:pt>
                  <c:pt idx="7">
                    <c:v>다양한 취업지원</c:v>
                  </c:pt>
                  <c:pt idx="8">
                    <c:v>지역사회 발전 기여</c:v>
                  </c:pt>
                  <c:pt idx="9">
                    <c:v>주변인 평가 긍정적</c:v>
                  </c:pt>
                  <c:pt idx="10">
                    <c:v>대학 강점에 부합하는 특성화</c:v>
                  </c:pt>
                  <c:pt idx="11">
                    <c:v>향후 발전 가능성</c:v>
                  </c:pt>
                  <c:pt idx="12">
                    <c:v>학교/학생 정보 공유</c:v>
                  </c:pt>
                </c15:dlblRangeCache>
              </c15:datalabelsRang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6209504"/>
        <c:axId val="276210064"/>
      </c:scatterChart>
      <c:valAx>
        <c:axId val="276209504"/>
        <c:scaling>
          <c:orientation val="minMax"/>
          <c:max val="10.713999999999999"/>
          <c:min val="4.6710000000000003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6350">
            <a:solidFill>
              <a:schemeClr val="bg1">
                <a:lumMod val="65000"/>
              </a:schemeClr>
            </a:solidFill>
            <a:prstDash val="dash"/>
          </a:ln>
        </c:spPr>
        <c:crossAx val="276210064"/>
        <c:crossesAt val="65.45"/>
        <c:crossBetween val="midCat"/>
        <c:majorUnit val="4"/>
        <c:minorUnit val="4"/>
      </c:valAx>
      <c:valAx>
        <c:axId val="276210064"/>
        <c:scaling>
          <c:orientation val="minMax"/>
          <c:max val="72.14"/>
          <c:min val="58.75"/>
        </c:scaling>
        <c:delete val="0"/>
        <c:axPos val="l"/>
        <c:numFmt formatCode="####.0" sourceLinked="1"/>
        <c:majorTickMark val="none"/>
        <c:minorTickMark val="none"/>
        <c:tickLblPos val="none"/>
        <c:spPr>
          <a:ln w="6350">
            <a:solidFill>
              <a:schemeClr val="bg1">
                <a:lumMod val="65000"/>
              </a:schemeClr>
            </a:solidFill>
            <a:prstDash val="dash"/>
          </a:ln>
        </c:spPr>
        <c:crossAx val="276209504"/>
        <c:crossesAt val="7.6899999999999995"/>
        <c:crossBetween val="midCat"/>
        <c:majorUnit val="5.64"/>
        <c:minorUnit val="5.64"/>
      </c:valAx>
      <c:spPr>
        <a:noFill/>
        <a:ln w="6350">
          <a:solidFill>
            <a:schemeClr val="bg1">
              <a:lumMod val="50000"/>
            </a:schemeClr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Trebuchet MS" pitchFamily="34" charset="0"/>
          <a:ea typeface="맑은 고딕" pitchFamily="50" charset="-127"/>
          <a:cs typeface="조선일보명조"/>
        </a:defRPr>
      </a:pPr>
      <a:endParaRPr lang="ko-KR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395084529893005E-2"/>
          <c:y val="0.21631818297731273"/>
          <c:w val="0.97615967521380576"/>
          <c:h val="0.7655595318038470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2018년</c:v>
                </c:pt>
              </c:strCache>
            </c:strRef>
          </c:tx>
          <c:spPr>
            <a:solidFill>
              <a:srgbClr val="557FA1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spc="-50" baseline="0"/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전체</c:v>
                </c:pt>
                <c:pt idx="1">
                  <c:v>간호과2</c:v>
                </c:pt>
                <c:pt idx="2">
                  <c:v>건축과</c:v>
                </c:pt>
                <c:pt idx="3">
                  <c:v>경호보안과</c:v>
                </c:pt>
                <c:pt idx="4">
                  <c:v>군사학과</c:v>
                </c:pt>
                <c:pt idx="5">
                  <c:v>모델과</c:v>
                </c:pt>
                <c:pt idx="6">
                  <c:v>보건의료행정과</c:v>
                </c:pt>
                <c:pt idx="7">
                  <c:v>뷰티디자인과</c:v>
                </c:pt>
                <c:pt idx="8">
                  <c:v>사회복지과</c:v>
                </c:pt>
                <c:pt idx="9">
                  <c:v>산업디자인과</c:v>
                </c:pt>
                <c:pt idx="10">
                  <c:v>세무회계과</c:v>
                </c:pt>
                <c:pt idx="11">
                  <c:v>아동보육과</c:v>
                </c:pt>
                <c:pt idx="12">
                  <c:v>안경광학과</c:v>
                </c:pt>
                <c:pt idx="13">
                  <c:v>엔터테인먼트과</c:v>
                </c:pt>
                <c:pt idx="14">
                  <c:v>유아교육과</c:v>
                </c:pt>
                <c:pt idx="15">
                  <c:v>자동차기계과</c:v>
                </c:pt>
                <c:pt idx="16">
                  <c:v>전기과</c:v>
                </c:pt>
                <c:pt idx="17">
                  <c:v>컴퓨터정보통신과</c:v>
                </c:pt>
              </c:strCache>
            </c:strRef>
          </c:cat>
          <c:val>
            <c:numRef>
              <c:f>Sheet1!$B$2:$S$2</c:f>
              <c:numCache>
                <c:formatCode>####.0</c:formatCode>
                <c:ptCount val="18"/>
                <c:pt idx="0">
                  <c:v>65.400000000000006</c:v>
                </c:pt>
                <c:pt idx="1">
                  <c:v>84.2</c:v>
                </c:pt>
                <c:pt idx="2">
                  <c:v>70.599999999999994</c:v>
                </c:pt>
                <c:pt idx="3">
                  <c:v>67.900000000000006</c:v>
                </c:pt>
                <c:pt idx="4">
                  <c:v>67.400000000000006</c:v>
                </c:pt>
                <c:pt idx="5">
                  <c:v>47.4</c:v>
                </c:pt>
                <c:pt idx="6">
                  <c:v>57.7</c:v>
                </c:pt>
                <c:pt idx="7">
                  <c:v>59</c:v>
                </c:pt>
                <c:pt idx="8" formatCode="0.0">
                  <c:v>59</c:v>
                </c:pt>
                <c:pt idx="9" formatCode="0.0">
                  <c:v>59</c:v>
                </c:pt>
                <c:pt idx="10" formatCode="0.0">
                  <c:v>72.099999999999994</c:v>
                </c:pt>
                <c:pt idx="11" formatCode="0.0">
                  <c:v>68.5</c:v>
                </c:pt>
                <c:pt idx="12" formatCode="0.0">
                  <c:v>68.3</c:v>
                </c:pt>
                <c:pt idx="13" formatCode="0.0">
                  <c:v>67.099999999999994</c:v>
                </c:pt>
                <c:pt idx="14" formatCode="0.0">
                  <c:v>59.4</c:v>
                </c:pt>
                <c:pt idx="15" formatCode="0.0">
                  <c:v>59.5</c:v>
                </c:pt>
                <c:pt idx="16" formatCode="0.0">
                  <c:v>60.8</c:v>
                </c:pt>
                <c:pt idx="17" formatCode="0.0">
                  <c:v>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633-403A-9E92-76770976C54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0"/>
        <c:axId val="276213984"/>
        <c:axId val="276214544"/>
      </c:barChart>
      <c:catAx>
        <c:axId val="276213984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none"/>
        <c:spPr>
          <a:ln w="6350">
            <a:solidFill>
              <a:schemeClr val="bg1">
                <a:lumMod val="50000"/>
              </a:schemeClr>
            </a:solidFill>
          </a:ln>
        </c:spPr>
        <c:crossAx val="276214544"/>
        <c:crosses val="autoZero"/>
        <c:auto val="1"/>
        <c:lblAlgn val="ctr"/>
        <c:lblOffset val="100"/>
        <c:noMultiLvlLbl val="0"/>
      </c:catAx>
      <c:valAx>
        <c:axId val="276214544"/>
        <c:scaling>
          <c:orientation val="minMax"/>
          <c:max val="120"/>
          <c:min val="0"/>
        </c:scaling>
        <c:delete val="0"/>
        <c:axPos val="l"/>
        <c:numFmt formatCode="####.0" sourceLinked="1"/>
        <c:majorTickMark val="none"/>
        <c:minorTickMark val="none"/>
        <c:tickLblPos val="none"/>
        <c:spPr>
          <a:ln>
            <a:noFill/>
          </a:ln>
        </c:spPr>
        <c:crossAx val="2762139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100" b="0">
          <a:latin typeface="Trebuchet MS" pitchFamily="34" charset="0"/>
          <a:ea typeface="맑은 고딕" pitchFamily="50" charset="-127"/>
          <a:cs typeface="Arial" pitchFamily="34" charset="0"/>
        </a:defRPr>
      </a:pPr>
      <a:endParaRPr lang="ko-KR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0.46853</cdr:x>
      <cdr:y>0.11008</cdr:y>
    </cdr:from>
    <cdr:to>
      <cdr:x>0.49082</cdr:x>
      <cdr:y>0.15323</cdr:y>
    </cdr:to>
    <cdr:sp macro="" textlink="">
      <cdr:nvSpPr>
        <cdr:cNvPr id="2" name="자유형 1"/>
        <cdr:cNvSpPr/>
      </cdr:nvSpPr>
      <cdr:spPr>
        <a:xfrm xmlns:a="http://schemas.openxmlformats.org/drawingml/2006/main" flipH="1" flipV="1">
          <a:off x="3373400" y="419061"/>
          <a:ext cx="160475" cy="164260"/>
        </a:xfrm>
        <a:custGeom xmlns:a="http://schemas.openxmlformats.org/drawingml/2006/main">
          <a:avLst/>
          <a:gdLst>
            <a:gd name="connsiteX0" fmla="*/ 190500 w 190500"/>
            <a:gd name="connsiteY0" fmla="*/ 381000 h 381000"/>
            <a:gd name="connsiteX1" fmla="*/ 190500 w 190500"/>
            <a:gd name="connsiteY1" fmla="*/ 0 h 381000"/>
            <a:gd name="connsiteX2" fmla="*/ 0 w 190500"/>
            <a:gd name="connsiteY2" fmla="*/ 0 h 381000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</a:cxnLst>
          <a:rect l="l" t="t" r="r" b="b"/>
          <a:pathLst>
            <a:path w="190500" h="381000">
              <a:moveTo>
                <a:pt x="190500" y="381000"/>
              </a:moveTo>
              <a:lnTo>
                <a:pt x="190500" y="0"/>
              </a:lnTo>
              <a:lnTo>
                <a:pt x="0" y="0"/>
              </a:lnTo>
            </a:path>
          </a:pathLst>
        </a:custGeom>
        <a:noFill xmlns:a="http://schemas.openxmlformats.org/drawingml/2006/main"/>
        <a:ln xmlns:a="http://schemas.openxmlformats.org/drawingml/2006/main" w="6350">
          <a:solidFill>
            <a:schemeClr val="bg1">
              <a:lumMod val="50000"/>
            </a:schemeClr>
          </a:solidFill>
          <a:tailEnd type="triangle" w="sm" len="sm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ko-KR"/>
          </a:defPPr>
          <a:lvl1pPr marL="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ko-KR"/>
        </a:p>
      </cdr:txBody>
    </cdr:sp>
  </cdr:relSizeAnchor>
  <cdr:relSizeAnchor xmlns:cdr="http://schemas.openxmlformats.org/drawingml/2006/chartDrawing">
    <cdr:from>
      <cdr:x>0.40752</cdr:x>
      <cdr:y>0.33375</cdr:y>
    </cdr:from>
    <cdr:to>
      <cdr:x>0.42852</cdr:x>
      <cdr:y>0.37927</cdr:y>
    </cdr:to>
    <cdr:sp macro="" textlink="">
      <cdr:nvSpPr>
        <cdr:cNvPr id="3" name="자유형 2"/>
        <cdr:cNvSpPr/>
      </cdr:nvSpPr>
      <cdr:spPr>
        <a:xfrm xmlns:a="http://schemas.openxmlformats.org/drawingml/2006/main" flipH="1">
          <a:off x="2934150" y="1270555"/>
          <a:ext cx="151219" cy="173278"/>
        </a:xfrm>
        <a:custGeom xmlns:a="http://schemas.openxmlformats.org/drawingml/2006/main">
          <a:avLst/>
          <a:gdLst>
            <a:gd name="connsiteX0" fmla="*/ 190500 w 190500"/>
            <a:gd name="connsiteY0" fmla="*/ 381000 h 381000"/>
            <a:gd name="connsiteX1" fmla="*/ 190500 w 190500"/>
            <a:gd name="connsiteY1" fmla="*/ 0 h 381000"/>
            <a:gd name="connsiteX2" fmla="*/ 0 w 190500"/>
            <a:gd name="connsiteY2" fmla="*/ 0 h 381000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</a:cxnLst>
          <a:rect l="l" t="t" r="r" b="b"/>
          <a:pathLst>
            <a:path w="190500" h="381000">
              <a:moveTo>
                <a:pt x="190500" y="381000"/>
              </a:moveTo>
              <a:lnTo>
                <a:pt x="190500" y="0"/>
              </a:lnTo>
              <a:lnTo>
                <a:pt x="0" y="0"/>
              </a:lnTo>
            </a:path>
          </a:pathLst>
        </a:custGeom>
        <a:noFill xmlns:a="http://schemas.openxmlformats.org/drawingml/2006/main"/>
        <a:ln xmlns:a="http://schemas.openxmlformats.org/drawingml/2006/main" w="6350">
          <a:solidFill>
            <a:schemeClr val="bg1">
              <a:lumMod val="50000"/>
            </a:schemeClr>
          </a:solidFill>
          <a:tailEnd type="triangle" w="sm" len="sm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ko-KR"/>
          </a:defPPr>
          <a:lvl1pPr marL="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ko-KR"/>
        </a:p>
      </cdr:txBody>
    </cdr:sp>
  </cdr:relSizeAnchor>
  <cdr:relSizeAnchor xmlns:cdr="http://schemas.openxmlformats.org/drawingml/2006/chartDrawing">
    <cdr:from>
      <cdr:x>0.4099</cdr:x>
      <cdr:y>0.37927</cdr:y>
    </cdr:from>
    <cdr:to>
      <cdr:x>0.43852</cdr:x>
      <cdr:y>0.41804</cdr:y>
    </cdr:to>
    <cdr:cxnSp macro="">
      <cdr:nvCxnSpPr>
        <cdr:cNvPr id="7" name="꺾인 연결선 6"/>
        <cdr:cNvCxnSpPr/>
      </cdr:nvCxnSpPr>
      <cdr:spPr>
        <a:xfrm xmlns:a="http://schemas.openxmlformats.org/drawingml/2006/main" flipV="1">
          <a:off x="2951250" y="1443833"/>
          <a:ext cx="206128" cy="147600"/>
        </a:xfrm>
        <a:prstGeom xmlns:a="http://schemas.openxmlformats.org/drawingml/2006/main" prst="bentConnector3">
          <a:avLst/>
        </a:prstGeom>
        <a:ln xmlns:a="http://schemas.openxmlformats.org/drawingml/2006/main" w="6350">
          <a:solidFill>
            <a:schemeClr val="bg1">
              <a:lumMod val="50000"/>
            </a:schemeClr>
          </a:solidFill>
          <a:prstDash val="solid"/>
          <a:tailEnd type="triangle" w="sm" len="sm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6400" cy="496809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688" y="3"/>
            <a:ext cx="2946400" cy="496809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F4512FDF-8B59-4E44-B507-1830D45732F8}" type="datetimeFigureOut">
              <a:rPr lang="ko-KR" altLang="en-US" smtClean="0"/>
              <a:pPr/>
              <a:t>2019-01-09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E1C3A571-1625-4D27-B3D5-B605E471170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89536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709C7E0A-BEC5-4533-B3CB-EFE821C2E4A3}" type="datetimeFigureOut">
              <a:rPr lang="ko-KR" altLang="en-US" smtClean="0"/>
              <a:pPr/>
              <a:t>2019-01-09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0" y="4714878"/>
            <a:ext cx="5438775" cy="4467225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747045FD-BA37-4B83-B6D0-7AB8FF58B1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096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9360B-2563-49BE-AC9E-48C02B8547B2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9211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9360B-2563-49BE-AC9E-48C02B8547B2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6294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hyperlink" Target="https://namu.moe/w/%EA%B5%AD%EC%A0%9C%EB%8C%80%ED%95%99%EA%B5%90" TargetMode="Externa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hyperlink" Target="https://namu.moe/w/%EA%B5%AD%EC%A0%9C%EB%8C%80%ED%95%99%EA%B5%90" TargetMode="Externa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namu.moe/w/%EA%B5%AD%EC%A0%9C%EB%8C%80%ED%95%99%EA%B5%90" TargetMode="Externa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namu.moe/w/%EA%B5%AD%EC%A0%9C%EB%8C%80%ED%95%99%EA%B5%90" TargetMode="Externa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hyperlink" Target="https://namu.moe/w/%EA%B5%AD%EC%A0%9C%EB%8C%80%ED%95%99%EA%B5%90" TargetMode="Externa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표지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 rotWithShape="1">
          <a:blip r:embed="rId3"/>
          <a:srcRect l="30364"/>
          <a:stretch/>
        </p:blipFill>
        <p:spPr>
          <a:xfrm>
            <a:off x="5324475" y="4934597"/>
            <a:ext cx="1593910" cy="1595312"/>
          </a:xfrm>
          <a:prstGeom prst="ellipse">
            <a:avLst/>
          </a:prstGeom>
        </p:spPr>
      </p:pic>
      <p:pic>
        <p:nvPicPr>
          <p:cNvPr id="3" name="그림 2"/>
          <p:cNvPicPr>
            <a:picLocks noChangeAspect="1"/>
          </p:cNvPicPr>
          <p:nvPr userDrawn="1"/>
        </p:nvPicPr>
        <p:blipFill rotWithShape="1">
          <a:blip r:embed="rId4"/>
          <a:srcRect l="24607" t="7883" r="17768" b="7883"/>
          <a:stretch/>
        </p:blipFill>
        <p:spPr>
          <a:xfrm>
            <a:off x="7627188" y="4694216"/>
            <a:ext cx="2068902" cy="2071566"/>
          </a:xfrm>
          <a:prstGeom prst="ellipse">
            <a:avLst/>
          </a:prstGeom>
        </p:spPr>
      </p:pic>
      <p:pic>
        <p:nvPicPr>
          <p:cNvPr id="4098" name="Picture 2" descr="국제대학교 로고에 대한 이미지 검색결과">
            <a:hlinkClick r:id="rId5"/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00" y="693000"/>
            <a:ext cx="1728000" cy="29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032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1"/>
          <p:cNvSpPr>
            <a:spLocks noGrp="1"/>
          </p:cNvSpPr>
          <p:nvPr>
            <p:ph type="title"/>
          </p:nvPr>
        </p:nvSpPr>
        <p:spPr>
          <a:xfrm>
            <a:off x="426021" y="312911"/>
            <a:ext cx="2628925" cy="307777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>
              <a:defRPr lang="ko-KR" altLang="en-US" sz="2000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4EA2"/>
                </a:solidFill>
                <a:effectLst/>
                <a:latin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ko-KR" altLang="en-US" dirty="0"/>
              <a:t>마스터 제목 스타일 편집</a:t>
            </a:r>
          </a:p>
        </p:txBody>
      </p:sp>
      <p:sp>
        <p:nvSpPr>
          <p:cNvPr id="12" name="내용 개체 틀 2"/>
          <p:cNvSpPr>
            <a:spLocks noGrp="1"/>
          </p:cNvSpPr>
          <p:nvPr>
            <p:ph idx="11" hasCustomPrompt="1"/>
          </p:nvPr>
        </p:nvSpPr>
        <p:spPr>
          <a:xfrm>
            <a:off x="426021" y="850276"/>
            <a:ext cx="9135492" cy="203133"/>
          </a:xfrm>
          <a:prstGeom prst="rect">
            <a:avLst/>
          </a:prstGeom>
        </p:spPr>
        <p:txBody>
          <a:bodyPr wrap="square" lIns="144000" tIns="0" rIns="0" bIns="0">
            <a:spAutoFit/>
          </a:bodyPr>
          <a:lstStyle>
            <a:lvl1pPr marL="180975" indent="-180975">
              <a:lnSpc>
                <a:spcPct val="110000"/>
              </a:lnSpc>
              <a:spcAft>
                <a:spcPts val="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"/>
              <a:defRPr sz="1200" b="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742950" indent="-285750">
              <a:buSzPct val="80000"/>
              <a:buFontTx/>
              <a:buBlip>
                <a:blip r:embed="rId2"/>
              </a:buBlip>
              <a:defRPr sz="1200" b="1"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buSzPct val="80000"/>
              <a:buFontTx/>
              <a:buBlip>
                <a:blip r:embed="rId2"/>
              </a:buBlip>
              <a:defRPr sz="1200" b="1"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buSzPct val="80000"/>
              <a:buFontTx/>
              <a:buBlip>
                <a:blip r:embed="rId2"/>
              </a:buBlip>
              <a:defRPr sz="1200" b="1"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buSzPct val="80000"/>
              <a:buFontTx/>
              <a:buBlip>
                <a:blip r:embed="rId2"/>
              </a:buBlip>
              <a:defRPr sz="1200" b="1">
                <a:latin typeface="맑은 고딕" pitchFamily="50" charset="-127"/>
                <a:ea typeface="맑은 고딕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</a:t>
            </a:r>
            <a:r>
              <a:rPr lang="ko-KR" altLang="en-US" dirty="0" err="1"/>
              <a:t>편집합니</a:t>
            </a:r>
            <a:r>
              <a:rPr lang="ko-KR" altLang="en-US" dirty="0"/>
              <a:t> 다</a:t>
            </a:r>
          </a:p>
        </p:txBody>
      </p:sp>
    </p:spTree>
    <p:extLst>
      <p:ext uri="{BB962C8B-B14F-4D97-AF65-F5344CB8AC3E}">
        <p14:creationId xmlns:p14="http://schemas.microsoft.com/office/powerpoint/2010/main" val="3161359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1"/>
          <p:cNvSpPr>
            <a:spLocks noGrp="1"/>
          </p:cNvSpPr>
          <p:nvPr>
            <p:ph type="title"/>
          </p:nvPr>
        </p:nvSpPr>
        <p:spPr>
          <a:xfrm>
            <a:off x="426021" y="312911"/>
            <a:ext cx="2628925" cy="307777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>
              <a:defRPr sz="2000" spc="-100" baseline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4EA2"/>
                </a:solidFill>
                <a:effectLst/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2" name="내용 개체 틀 2"/>
          <p:cNvSpPr>
            <a:spLocks noGrp="1"/>
          </p:cNvSpPr>
          <p:nvPr>
            <p:ph idx="11" hasCustomPrompt="1"/>
          </p:nvPr>
        </p:nvSpPr>
        <p:spPr>
          <a:xfrm>
            <a:off x="426021" y="1137635"/>
            <a:ext cx="9135492" cy="203133"/>
          </a:xfrm>
          <a:prstGeom prst="rect">
            <a:avLst/>
          </a:prstGeom>
        </p:spPr>
        <p:txBody>
          <a:bodyPr wrap="square" lIns="144000" tIns="0" rIns="0" bIns="0">
            <a:spAutoFit/>
          </a:bodyPr>
          <a:lstStyle>
            <a:lvl1pPr marL="180975" indent="-180975">
              <a:lnSpc>
                <a:spcPct val="110000"/>
              </a:lnSpc>
              <a:spcAft>
                <a:spcPts val="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"/>
              <a:defRPr sz="1200" b="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742950" indent="-285750">
              <a:buSzPct val="80000"/>
              <a:buFontTx/>
              <a:buBlip>
                <a:blip r:embed="rId2"/>
              </a:buBlip>
              <a:defRPr sz="1200" b="1"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buSzPct val="80000"/>
              <a:buFontTx/>
              <a:buBlip>
                <a:blip r:embed="rId2"/>
              </a:buBlip>
              <a:defRPr sz="1200" b="1"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buSzPct val="80000"/>
              <a:buFontTx/>
              <a:buBlip>
                <a:blip r:embed="rId2"/>
              </a:buBlip>
              <a:defRPr sz="1200" b="1"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buSzPct val="80000"/>
              <a:buFontTx/>
              <a:buBlip>
                <a:blip r:embed="rId2"/>
              </a:buBlip>
              <a:defRPr sz="1200" b="1">
                <a:latin typeface="맑은 고딕" pitchFamily="50" charset="-127"/>
                <a:ea typeface="맑은 고딕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</a:t>
            </a:r>
            <a:r>
              <a:rPr lang="ko-KR" altLang="en-US" dirty="0" err="1"/>
              <a:t>편집합니</a:t>
            </a:r>
            <a:r>
              <a:rPr lang="ko-KR" altLang="en-US" dirty="0"/>
              <a:t> 다</a:t>
            </a:r>
          </a:p>
        </p:txBody>
      </p:sp>
      <p:sp>
        <p:nvSpPr>
          <p:cNvPr id="7" name="부제목 2"/>
          <p:cNvSpPr>
            <a:spLocks noGrp="1"/>
          </p:cNvSpPr>
          <p:nvPr>
            <p:ph type="subTitle" idx="10"/>
          </p:nvPr>
        </p:nvSpPr>
        <p:spPr>
          <a:xfrm>
            <a:off x="426021" y="822576"/>
            <a:ext cx="2211109" cy="258532"/>
          </a:xfrm>
          <a:prstGeom prst="rect">
            <a:avLst/>
          </a:prstGeom>
        </p:spPr>
        <p:txBody>
          <a:bodyPr wrap="none" lIns="72000" tIns="0" rIns="0" bIns="0" anchor="ctr">
            <a:spAutoFit/>
          </a:bodyPr>
          <a:lstStyle>
            <a:lvl1pPr marL="0" indent="0" algn="l">
              <a:buNone/>
              <a:defRPr sz="1400" b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6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4095669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간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9"/>
            <a:ext cx="9906000" cy="6853782"/>
          </a:xfrm>
          <a:prstGeom prst="rect">
            <a:avLst/>
          </a:prstGeom>
        </p:spPr>
      </p:pic>
      <p:sp>
        <p:nvSpPr>
          <p:cNvPr id="5" name="제목 1"/>
          <p:cNvSpPr>
            <a:spLocks noGrp="1"/>
          </p:cNvSpPr>
          <p:nvPr>
            <p:ph type="ctrTitle"/>
          </p:nvPr>
        </p:nvSpPr>
        <p:spPr>
          <a:xfrm>
            <a:off x="4376936" y="2542828"/>
            <a:ext cx="3011296" cy="492443"/>
          </a:xfrm>
          <a:prstGeom prst="rect">
            <a:avLst/>
          </a:prstGeom>
          <a:noFill/>
        </p:spPr>
        <p:txBody>
          <a:bodyPr wrap="none" rtlCol="0" anchor="ctr">
            <a:noAutofit/>
            <a:scene3d>
              <a:camera prst="orthographicFront"/>
              <a:lightRig rig="threePt" dir="t"/>
            </a:scene3d>
            <a:sp3d>
              <a:contourClr>
                <a:schemeClr val="tx1"/>
              </a:contourClr>
            </a:sp3d>
          </a:bodyPr>
          <a:lstStyle>
            <a:lvl1pPr algn="l">
              <a:defRPr kumimoji="0" lang="ko-KR" altLang="en-US" sz="3400" b="1" spc="-150" dirty="0">
                <a:ln w="12700"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>
              <a:buFont typeface="Wingdings" pitchFamily="2" charset="2"/>
              <a:buNone/>
            </a:pPr>
            <a:r>
              <a:rPr lang="ko-KR" altLang="en-US" dirty="0"/>
              <a:t>마스터 제목 스타일 편집</a:t>
            </a:r>
          </a:p>
        </p:txBody>
      </p:sp>
      <p:sp>
        <p:nvSpPr>
          <p:cNvPr id="7" name="부제목 2"/>
          <p:cNvSpPr>
            <a:spLocks noGrp="1"/>
          </p:cNvSpPr>
          <p:nvPr>
            <p:ph type="subTitle" idx="10"/>
          </p:nvPr>
        </p:nvSpPr>
        <p:spPr>
          <a:xfrm>
            <a:off x="2360712" y="2468488"/>
            <a:ext cx="1224136" cy="384448"/>
          </a:xfrm>
          <a:prstGeom prst="rect">
            <a:avLst/>
          </a:prstGeom>
        </p:spPr>
        <p:txBody>
          <a:bodyPr wrap="none" anchor="ctr"/>
          <a:lstStyle>
            <a:lvl1pPr marL="0" indent="0" algn="ctr">
              <a:lnSpc>
                <a:spcPct val="100000"/>
              </a:lnSpc>
              <a:buNone/>
              <a:defRPr sz="4800" b="1" spc="-150">
                <a:ln>
                  <a:solidFill>
                    <a:srgbClr val="508CB4">
                      <a:alpha val="0"/>
                    </a:srgbClr>
                  </a:solidFill>
                </a:ln>
                <a:solidFill>
                  <a:schemeClr val="bg1"/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마스터 부제목 스타일 편집</a:t>
            </a:r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9536054" y="6664173"/>
            <a:ext cx="269875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5F5EF5CE-7928-4DF3-996A-E76538B8949E}" type="slidenum">
              <a:rPr lang="de-DE" altLang="ko-KR" sz="90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pPr algn="r" eaLnBrk="1" hangingPunct="1"/>
              <a:t>‹#›</a:t>
            </a:fld>
            <a:endParaRPr lang="ko-KR" altLang="ko-KR" dirty="0">
              <a:solidFill>
                <a:prstClr val="black">
                  <a:lumMod val="65000"/>
                  <a:lumOff val="35000"/>
                </a:prstClr>
              </a:solidFill>
              <a:latin typeface="Trebuchet MS" panose="020B0603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033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간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9"/>
            <a:ext cx="9906000" cy="6853782"/>
          </a:xfrm>
          <a:prstGeom prst="rect">
            <a:avLst/>
          </a:prstGeom>
        </p:spPr>
      </p:pic>
      <p:sp>
        <p:nvSpPr>
          <p:cNvPr id="5" name="제목 1"/>
          <p:cNvSpPr>
            <a:spLocks noGrp="1"/>
          </p:cNvSpPr>
          <p:nvPr>
            <p:ph type="ctrTitle"/>
          </p:nvPr>
        </p:nvSpPr>
        <p:spPr>
          <a:xfrm>
            <a:off x="4376936" y="2542828"/>
            <a:ext cx="3011296" cy="492443"/>
          </a:xfrm>
          <a:prstGeom prst="rect">
            <a:avLst/>
          </a:prstGeom>
          <a:noFill/>
        </p:spPr>
        <p:txBody>
          <a:bodyPr wrap="none" rtlCol="0" anchor="ctr">
            <a:noAutofit/>
            <a:scene3d>
              <a:camera prst="orthographicFront"/>
              <a:lightRig rig="threePt" dir="t"/>
            </a:scene3d>
            <a:sp3d>
              <a:contourClr>
                <a:schemeClr val="tx1"/>
              </a:contourClr>
            </a:sp3d>
          </a:bodyPr>
          <a:lstStyle>
            <a:lvl1pPr algn="l">
              <a:defRPr kumimoji="0" lang="ko-KR" altLang="en-US" sz="3400" b="1" spc="-150" dirty="0">
                <a:ln w="12700"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>
              <a:buFont typeface="Wingdings" pitchFamily="2" charset="2"/>
              <a:buNone/>
            </a:pPr>
            <a:r>
              <a:rPr lang="ko-KR" altLang="en-US" dirty="0"/>
              <a:t>마스터 제목 스타일 편집</a:t>
            </a:r>
          </a:p>
        </p:txBody>
      </p:sp>
      <p:sp>
        <p:nvSpPr>
          <p:cNvPr id="7" name="부제목 2"/>
          <p:cNvSpPr>
            <a:spLocks noGrp="1"/>
          </p:cNvSpPr>
          <p:nvPr>
            <p:ph type="subTitle" idx="10"/>
          </p:nvPr>
        </p:nvSpPr>
        <p:spPr>
          <a:xfrm>
            <a:off x="2360712" y="2468488"/>
            <a:ext cx="1224136" cy="384448"/>
          </a:xfrm>
          <a:prstGeom prst="rect">
            <a:avLst/>
          </a:prstGeom>
        </p:spPr>
        <p:txBody>
          <a:bodyPr wrap="none" anchor="ctr"/>
          <a:lstStyle>
            <a:lvl1pPr marL="0" indent="0" algn="ctr">
              <a:lnSpc>
                <a:spcPct val="100000"/>
              </a:lnSpc>
              <a:buNone/>
              <a:defRPr sz="4800" b="1" spc="-150">
                <a:ln>
                  <a:solidFill>
                    <a:srgbClr val="508CB4">
                      <a:alpha val="0"/>
                    </a:srgbClr>
                  </a:solidFill>
                </a:ln>
                <a:solidFill>
                  <a:schemeClr val="bg1"/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마스터 부제목 스타일 편집</a:t>
            </a:r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9536054" y="6664173"/>
            <a:ext cx="269875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5F5EF5CE-7928-4DF3-996A-E76538B8949E}" type="slidenum">
              <a:rPr lang="de-DE" altLang="ko-KR" sz="90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pPr algn="r" eaLnBrk="1" hangingPunct="1"/>
              <a:t>‹#›</a:t>
            </a:fld>
            <a:endParaRPr lang="ko-KR" altLang="ko-KR" dirty="0">
              <a:solidFill>
                <a:prstClr val="black">
                  <a:lumMod val="65000"/>
                  <a:lumOff val="35000"/>
                </a:prstClr>
              </a:solidFill>
              <a:latin typeface="Trebuchet MS" panose="020B0603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2134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간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9"/>
            <a:ext cx="9906000" cy="6853782"/>
          </a:xfrm>
          <a:prstGeom prst="rect">
            <a:avLst/>
          </a:prstGeom>
        </p:spPr>
      </p:pic>
      <p:sp>
        <p:nvSpPr>
          <p:cNvPr id="5" name="제목 1"/>
          <p:cNvSpPr>
            <a:spLocks noGrp="1"/>
          </p:cNvSpPr>
          <p:nvPr>
            <p:ph type="ctrTitle"/>
          </p:nvPr>
        </p:nvSpPr>
        <p:spPr>
          <a:xfrm>
            <a:off x="4376936" y="2542828"/>
            <a:ext cx="3011296" cy="492443"/>
          </a:xfrm>
          <a:prstGeom prst="rect">
            <a:avLst/>
          </a:prstGeom>
          <a:noFill/>
        </p:spPr>
        <p:txBody>
          <a:bodyPr wrap="none" rtlCol="0" anchor="ctr">
            <a:noAutofit/>
            <a:scene3d>
              <a:camera prst="orthographicFront"/>
              <a:lightRig rig="threePt" dir="t"/>
            </a:scene3d>
            <a:sp3d>
              <a:contourClr>
                <a:schemeClr val="tx1"/>
              </a:contourClr>
            </a:sp3d>
          </a:bodyPr>
          <a:lstStyle>
            <a:lvl1pPr algn="l">
              <a:defRPr kumimoji="0" lang="ko-KR" altLang="en-US" sz="3400" b="1" spc="-150" dirty="0">
                <a:ln w="12700"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>
              <a:buFont typeface="Wingdings" pitchFamily="2" charset="2"/>
              <a:buNone/>
            </a:pPr>
            <a:r>
              <a:rPr lang="ko-KR" altLang="en-US" dirty="0"/>
              <a:t>마스터 제목 스타일 편집</a:t>
            </a:r>
          </a:p>
        </p:txBody>
      </p:sp>
      <p:sp>
        <p:nvSpPr>
          <p:cNvPr id="7" name="부제목 2"/>
          <p:cNvSpPr>
            <a:spLocks noGrp="1"/>
          </p:cNvSpPr>
          <p:nvPr>
            <p:ph type="subTitle" idx="10"/>
          </p:nvPr>
        </p:nvSpPr>
        <p:spPr>
          <a:xfrm>
            <a:off x="2360712" y="2468488"/>
            <a:ext cx="1224136" cy="384448"/>
          </a:xfrm>
          <a:prstGeom prst="rect">
            <a:avLst/>
          </a:prstGeom>
        </p:spPr>
        <p:txBody>
          <a:bodyPr wrap="none" anchor="ctr"/>
          <a:lstStyle>
            <a:lvl1pPr marL="0" indent="0" algn="ctr">
              <a:lnSpc>
                <a:spcPct val="100000"/>
              </a:lnSpc>
              <a:buNone/>
              <a:defRPr sz="4800" b="1" spc="-150">
                <a:ln>
                  <a:solidFill>
                    <a:srgbClr val="508CB4">
                      <a:alpha val="0"/>
                    </a:srgbClr>
                  </a:solidFill>
                </a:ln>
                <a:solidFill>
                  <a:schemeClr val="bg1"/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마스터 부제목 스타일 편집</a:t>
            </a:r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9536054" y="6664173"/>
            <a:ext cx="269875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5F5EF5CE-7928-4DF3-996A-E76538B8949E}" type="slidenum">
              <a:rPr lang="de-DE" altLang="ko-KR" sz="90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pPr algn="r" eaLnBrk="1" hangingPunct="1"/>
              <a:t>‹#›</a:t>
            </a:fld>
            <a:endParaRPr lang="ko-KR" altLang="ko-KR" dirty="0">
              <a:solidFill>
                <a:prstClr val="black">
                  <a:lumMod val="65000"/>
                  <a:lumOff val="35000"/>
                </a:prstClr>
              </a:solidFill>
              <a:latin typeface="Trebuchet MS" panose="020B0603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003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간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9"/>
            <a:ext cx="9906000" cy="6853782"/>
          </a:xfrm>
          <a:prstGeom prst="rect">
            <a:avLst/>
          </a:prstGeom>
        </p:spPr>
      </p:pic>
      <p:sp>
        <p:nvSpPr>
          <p:cNvPr id="5" name="제목 1"/>
          <p:cNvSpPr>
            <a:spLocks noGrp="1"/>
          </p:cNvSpPr>
          <p:nvPr>
            <p:ph type="ctrTitle"/>
          </p:nvPr>
        </p:nvSpPr>
        <p:spPr>
          <a:xfrm>
            <a:off x="4376936" y="2542828"/>
            <a:ext cx="3011296" cy="492443"/>
          </a:xfrm>
          <a:prstGeom prst="rect">
            <a:avLst/>
          </a:prstGeom>
          <a:noFill/>
        </p:spPr>
        <p:txBody>
          <a:bodyPr wrap="none" rtlCol="0" anchor="ctr">
            <a:noAutofit/>
            <a:scene3d>
              <a:camera prst="orthographicFront"/>
              <a:lightRig rig="threePt" dir="t"/>
            </a:scene3d>
            <a:sp3d>
              <a:contourClr>
                <a:schemeClr val="tx1"/>
              </a:contourClr>
            </a:sp3d>
          </a:bodyPr>
          <a:lstStyle>
            <a:lvl1pPr algn="l">
              <a:defRPr kumimoji="0" lang="ko-KR" altLang="en-US" sz="3400" b="1" spc="-150" dirty="0">
                <a:ln w="12700"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>
              <a:buFont typeface="Wingdings" pitchFamily="2" charset="2"/>
              <a:buNone/>
            </a:pPr>
            <a:r>
              <a:rPr lang="ko-KR" altLang="en-US" dirty="0"/>
              <a:t>마스터 제목 스타일 편집</a:t>
            </a:r>
          </a:p>
        </p:txBody>
      </p:sp>
      <p:sp>
        <p:nvSpPr>
          <p:cNvPr id="7" name="부제목 2"/>
          <p:cNvSpPr>
            <a:spLocks noGrp="1"/>
          </p:cNvSpPr>
          <p:nvPr>
            <p:ph type="subTitle" idx="10"/>
          </p:nvPr>
        </p:nvSpPr>
        <p:spPr>
          <a:xfrm>
            <a:off x="2360712" y="2468488"/>
            <a:ext cx="1224136" cy="384448"/>
          </a:xfrm>
          <a:prstGeom prst="rect">
            <a:avLst/>
          </a:prstGeom>
        </p:spPr>
        <p:txBody>
          <a:bodyPr wrap="none" anchor="ctr"/>
          <a:lstStyle>
            <a:lvl1pPr marL="0" indent="0" algn="ctr">
              <a:lnSpc>
                <a:spcPct val="100000"/>
              </a:lnSpc>
              <a:buNone/>
              <a:defRPr sz="4800" b="1" spc="-150">
                <a:ln>
                  <a:solidFill>
                    <a:srgbClr val="508CB4">
                      <a:alpha val="0"/>
                    </a:srgbClr>
                  </a:solidFill>
                </a:ln>
                <a:solidFill>
                  <a:schemeClr val="bg1"/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마스터 부제목 스타일 편집</a:t>
            </a:r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9536054" y="6664173"/>
            <a:ext cx="269875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5F5EF5CE-7928-4DF3-996A-E76538B8949E}" type="slidenum">
              <a:rPr lang="de-DE" altLang="ko-KR" sz="90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pPr algn="r" eaLnBrk="1" hangingPunct="1"/>
              <a:t>‹#›</a:t>
            </a:fld>
            <a:endParaRPr lang="ko-KR" altLang="ko-KR" dirty="0">
              <a:solidFill>
                <a:prstClr val="black">
                  <a:lumMod val="65000"/>
                  <a:lumOff val="35000"/>
                </a:prstClr>
              </a:solidFill>
              <a:latin typeface="Trebuchet MS" panose="020B0603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5859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1"/>
          <p:cNvSpPr>
            <a:spLocks noGrp="1"/>
          </p:cNvSpPr>
          <p:nvPr>
            <p:ph type="title"/>
          </p:nvPr>
        </p:nvSpPr>
        <p:spPr>
          <a:xfrm>
            <a:off x="426021" y="312911"/>
            <a:ext cx="2628925" cy="307777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>
              <a:defRPr lang="ko-KR" altLang="en-US" sz="2000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4EA2"/>
                </a:solidFill>
                <a:effectLst/>
                <a:latin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ko-KR" altLang="en-US" dirty="0"/>
              <a:t>마스터 제목 스타일 편집</a:t>
            </a:r>
          </a:p>
        </p:txBody>
      </p:sp>
      <p:sp>
        <p:nvSpPr>
          <p:cNvPr id="7" name="부제목 2"/>
          <p:cNvSpPr>
            <a:spLocks noGrp="1"/>
          </p:cNvSpPr>
          <p:nvPr>
            <p:ph type="subTitle" idx="10"/>
          </p:nvPr>
        </p:nvSpPr>
        <p:spPr>
          <a:xfrm>
            <a:off x="426021" y="822576"/>
            <a:ext cx="2211109" cy="258532"/>
          </a:xfrm>
          <a:prstGeom prst="rect">
            <a:avLst/>
          </a:prstGeom>
        </p:spPr>
        <p:txBody>
          <a:bodyPr wrap="none" lIns="72000" tIns="0" rIns="0" bIns="0" anchor="ctr">
            <a:spAutoFit/>
          </a:bodyPr>
          <a:lstStyle>
            <a:lvl1pPr>
              <a:defRPr lang="ko-KR" altLang="en-US" sz="1400" b="1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ko-KR" altLang="en-US" dirty="0"/>
              <a:t>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41527351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1"/>
          <p:cNvSpPr>
            <a:spLocks noGrp="1"/>
          </p:cNvSpPr>
          <p:nvPr>
            <p:ph type="title"/>
          </p:nvPr>
        </p:nvSpPr>
        <p:spPr>
          <a:xfrm>
            <a:off x="426021" y="312911"/>
            <a:ext cx="2628925" cy="307777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>
              <a:defRPr lang="ko-KR" altLang="en-US" sz="2000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4EA2"/>
                </a:solidFill>
                <a:effectLst/>
                <a:latin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ko-KR" altLang="en-US" dirty="0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968988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목차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 rotWithShape="1">
          <a:blip r:embed="rId3"/>
          <a:srcRect l="30364"/>
          <a:stretch/>
        </p:blipFill>
        <p:spPr>
          <a:xfrm>
            <a:off x="8139112" y="4928572"/>
            <a:ext cx="1190626" cy="119167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072169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간지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ctrTitle"/>
          </p:nvPr>
        </p:nvSpPr>
        <p:spPr>
          <a:xfrm>
            <a:off x="3849750" y="2088654"/>
            <a:ext cx="3011296" cy="492443"/>
          </a:xfrm>
          <a:prstGeom prst="rect">
            <a:avLst/>
          </a:prstGeom>
          <a:noFill/>
        </p:spPr>
        <p:txBody>
          <a:bodyPr wrap="none" rtlCol="0" anchor="ctr">
            <a:noAutofit/>
            <a:scene3d>
              <a:camera prst="orthographicFront"/>
              <a:lightRig rig="threePt" dir="t"/>
            </a:scene3d>
            <a:sp3d>
              <a:contourClr>
                <a:schemeClr val="tx1"/>
              </a:contourClr>
            </a:sp3d>
          </a:bodyPr>
          <a:lstStyle>
            <a:lvl1pPr algn="l">
              <a:defRPr kumimoji="0" lang="ko-KR" altLang="en-US" sz="3400" b="1" spc="-150" dirty="0">
                <a:ln w="12700"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cs typeface="Tahoma"/>
              </a:defRPr>
            </a:lvl1pPr>
          </a:lstStyle>
          <a:p>
            <a:pPr lvl="0">
              <a:buFont typeface="Wingdings" pitchFamily="2" charset="2"/>
              <a:buNone/>
            </a:pPr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6" name="내용 개체 틀 2"/>
          <p:cNvSpPr>
            <a:spLocks noGrp="1"/>
          </p:cNvSpPr>
          <p:nvPr>
            <p:ph idx="1"/>
          </p:nvPr>
        </p:nvSpPr>
        <p:spPr>
          <a:xfrm>
            <a:off x="3945000" y="2974826"/>
            <a:ext cx="3312368" cy="460648"/>
          </a:xfrm>
          <a:prstGeom prst="rect">
            <a:avLst/>
          </a:prstGeom>
        </p:spPr>
        <p:txBody>
          <a:bodyPr wrap="none" anchor="t"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300" b="0" spc="0">
                <a:ln>
                  <a:solidFill>
                    <a:srgbClr val="A9B7B7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971550" indent="-514350">
              <a:buFont typeface="+mj-lt"/>
              <a:buAutoNum type="arabicPeriod"/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371600" indent="-457200">
              <a:buFont typeface="+mj-lt"/>
              <a:buAutoNum type="arabicPeriod"/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828800" indent="-457200">
              <a:buFont typeface="+mj-lt"/>
              <a:buAutoNum type="arabicPeriod"/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286000" indent="-457200">
              <a:buFont typeface="+mj-lt"/>
              <a:buAutoNum type="arabicPeriod"/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7" name="부제목 2"/>
          <p:cNvSpPr>
            <a:spLocks noGrp="1"/>
          </p:cNvSpPr>
          <p:nvPr>
            <p:ph type="subTitle" idx="10"/>
          </p:nvPr>
        </p:nvSpPr>
        <p:spPr>
          <a:xfrm>
            <a:off x="1468425" y="2133972"/>
            <a:ext cx="1224136" cy="384448"/>
          </a:xfrm>
          <a:prstGeom prst="rect">
            <a:avLst/>
          </a:prstGeom>
        </p:spPr>
        <p:txBody>
          <a:bodyPr wrap="none" anchor="ctr"/>
          <a:lstStyle>
            <a:lvl1pPr marL="0" indent="0" algn="ctr">
              <a:lnSpc>
                <a:spcPct val="100000"/>
              </a:lnSpc>
              <a:buNone/>
              <a:defRPr sz="3600" b="1" spc="-150">
                <a:ln>
                  <a:solidFill>
                    <a:srgbClr val="508CB4">
                      <a:alpha val="0"/>
                    </a:srgb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4242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속지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786384"/>
          </a:xfrm>
          <a:prstGeom prst="rect">
            <a:avLst/>
          </a:prstGeom>
        </p:spPr>
      </p:pic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490071" y="143945"/>
            <a:ext cx="3339376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lvl1pPr>
              <a:defRPr kumimoji="0" lang="ko-KR" altLang="en-US" sz="2400" i="0" u="none" strike="noStrike" cap="none" spc="-150" normalizeH="0" baseline="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defRPr>
            </a:lvl1pPr>
          </a:lstStyle>
          <a:p>
            <a:pPr lvl="0">
              <a:lnSpc>
                <a:spcPct val="100000"/>
              </a:lnSpc>
              <a:buFont typeface="Wingdings" pitchFamily="2" charset="2"/>
            </a:pPr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5" name="부제목 2"/>
          <p:cNvSpPr>
            <a:spLocks noGrp="1"/>
          </p:cNvSpPr>
          <p:nvPr>
            <p:ph type="subTitle" idx="10"/>
          </p:nvPr>
        </p:nvSpPr>
        <p:spPr>
          <a:xfrm>
            <a:off x="519312" y="606971"/>
            <a:ext cx="6934200" cy="360919"/>
          </a:xfrm>
          <a:prstGeom prst="rect">
            <a:avLst/>
          </a:prstGeom>
        </p:spPr>
        <p:txBody>
          <a:bodyPr wrap="none" anchor="ctr"/>
          <a:lstStyle>
            <a:lvl1pPr marL="0" indent="0" algn="l">
              <a:buNone/>
              <a:defRPr sz="1600" b="1" spc="-50" baseline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1F4B7B"/>
                </a:solidFill>
                <a:latin typeface="Calibri" panose="020F0502020204030204" pitchFamily="34" charset="0"/>
                <a:ea typeface="맑은 고딕" pitchFamily="50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6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782763" y="974626"/>
            <a:ext cx="8850188" cy="280417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marL="171450" indent="-171450">
              <a:lnSpc>
                <a:spcPct val="120000"/>
              </a:lnSpc>
              <a:spcAft>
                <a:spcPts val="400"/>
              </a:spcAft>
              <a:buClr>
                <a:srgbClr val="8B96AB"/>
              </a:buClr>
              <a:buFontTx/>
              <a:buBlip>
                <a:blip r:embed="rId3"/>
              </a:buBlip>
              <a:defRPr sz="1200" b="0" spc="-50" baseline="0">
                <a:ln>
                  <a:solidFill>
                    <a:schemeClr val="bg1">
                      <a:alpha val="0"/>
                    </a:schemeClr>
                  </a:solidFill>
                </a:ln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9489505" y="6668701"/>
            <a:ext cx="442749" cy="189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 anchor="ctr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r" eaLnBrk="1" latinLnBrk="0" hangingPunct="1">
              <a:defRPr/>
            </a:pPr>
            <a:r>
              <a:rPr kumimoji="0" lang="en-US" altLang="ko-KR" sz="1000" dirty="0" smtClean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anose="020B0503020000020004" pitchFamily="50" charset="-127"/>
              </a:rPr>
              <a:t> </a:t>
            </a:r>
            <a:fld id="{70FF7B58-9547-4305-943A-4AC4E99EB892}" type="slidenum">
              <a:rPr kumimoji="0" lang="ko-KR" altLang="en-US" sz="1000" smtClean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anose="020B0503020000020004" pitchFamily="50" charset="-127"/>
              </a:rPr>
              <a:pPr algn="r" eaLnBrk="1" latinLnBrk="0" hangingPunct="1">
                <a:defRPr/>
              </a:pPr>
              <a:t>‹#›</a:t>
            </a:fld>
            <a:r>
              <a:rPr kumimoji="0" lang="ko-KR" altLang="en-US" sz="1000" dirty="0" smtClean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anose="020B0503020000020004" pitchFamily="50" charset="-127"/>
              </a:rPr>
              <a:t> </a:t>
            </a:r>
          </a:p>
        </p:txBody>
      </p:sp>
      <p:pic>
        <p:nvPicPr>
          <p:cNvPr id="8" name="Picture 2" descr="국제대학교 로고에 대한 이미지 검색결과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447" y="168860"/>
            <a:ext cx="1362082" cy="23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851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속지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786384"/>
          </a:xfrm>
          <a:prstGeom prst="rect">
            <a:avLst/>
          </a:prstGeom>
        </p:spPr>
      </p:pic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490071" y="143945"/>
            <a:ext cx="3339376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lvl1pPr>
              <a:defRPr kumimoji="0" lang="ko-KR" altLang="en-US" sz="2400" i="0" u="none" strike="noStrike" cap="none" spc="-150" normalizeH="0" baseline="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defRPr>
            </a:lvl1pPr>
          </a:lstStyle>
          <a:p>
            <a:pPr lvl="0">
              <a:lnSpc>
                <a:spcPct val="100000"/>
              </a:lnSpc>
              <a:buFont typeface="Wingdings" pitchFamily="2" charset="2"/>
            </a:pPr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5" name="부제목 2"/>
          <p:cNvSpPr>
            <a:spLocks noGrp="1"/>
          </p:cNvSpPr>
          <p:nvPr>
            <p:ph type="subTitle" idx="10"/>
          </p:nvPr>
        </p:nvSpPr>
        <p:spPr>
          <a:xfrm>
            <a:off x="519312" y="606971"/>
            <a:ext cx="6934200" cy="360919"/>
          </a:xfrm>
          <a:prstGeom prst="rect">
            <a:avLst/>
          </a:prstGeom>
        </p:spPr>
        <p:txBody>
          <a:bodyPr wrap="none" anchor="ctr"/>
          <a:lstStyle>
            <a:lvl1pPr marL="0" indent="0" algn="l">
              <a:buNone/>
              <a:defRPr sz="1600" b="1" spc="-50" baseline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1F4B7B"/>
                </a:solidFill>
                <a:latin typeface="Calibri" panose="020F0502020204030204" pitchFamily="34" charset="0"/>
                <a:ea typeface="맑은 고딕" pitchFamily="50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9489505" y="6668701"/>
            <a:ext cx="442749" cy="189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 anchor="ctr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r" eaLnBrk="1" latinLnBrk="0" hangingPunct="1">
              <a:defRPr/>
            </a:pPr>
            <a:r>
              <a:rPr kumimoji="0" lang="en-US" altLang="ko-KR" sz="1000" dirty="0" smtClean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anose="020B0503020000020004" pitchFamily="50" charset="-127"/>
              </a:rPr>
              <a:t> </a:t>
            </a:r>
            <a:fld id="{70FF7B58-9547-4305-943A-4AC4E99EB892}" type="slidenum">
              <a:rPr kumimoji="0" lang="ko-KR" altLang="en-US" sz="1000" smtClean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anose="020B0503020000020004" pitchFamily="50" charset="-127"/>
              </a:rPr>
              <a:pPr algn="r" eaLnBrk="1" latinLnBrk="0" hangingPunct="1">
                <a:defRPr/>
              </a:pPr>
              <a:t>‹#›</a:t>
            </a:fld>
            <a:r>
              <a:rPr kumimoji="0" lang="ko-KR" altLang="en-US" sz="1000" dirty="0" smtClean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anose="020B0503020000020004" pitchFamily="50" charset="-127"/>
              </a:rPr>
              <a:t> </a:t>
            </a:r>
          </a:p>
        </p:txBody>
      </p:sp>
      <p:pic>
        <p:nvPicPr>
          <p:cNvPr id="7" name="Picture 2" descr="국제대학교 로고에 대한 이미지 검색결과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447" y="168860"/>
            <a:ext cx="1362082" cy="23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850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속지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786384"/>
          </a:xfrm>
          <a:prstGeom prst="rect">
            <a:avLst/>
          </a:prstGeom>
        </p:spPr>
      </p:pic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490071" y="143945"/>
            <a:ext cx="3339376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lvl1pPr>
              <a:defRPr kumimoji="0" lang="ko-KR" altLang="en-US" sz="2400" i="0" u="none" strike="noStrike" cap="none" spc="-150" normalizeH="0" baseline="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defRPr>
            </a:lvl1pPr>
          </a:lstStyle>
          <a:p>
            <a:pPr lvl="0">
              <a:lnSpc>
                <a:spcPct val="100000"/>
              </a:lnSpc>
              <a:buFont typeface="Wingdings" pitchFamily="2" charset="2"/>
            </a:pPr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9489505" y="6668701"/>
            <a:ext cx="442749" cy="189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 anchor="ctr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r" eaLnBrk="1" latinLnBrk="0" hangingPunct="1">
              <a:defRPr/>
            </a:pPr>
            <a:r>
              <a:rPr kumimoji="0" lang="en-US" altLang="ko-KR" sz="1000" dirty="0" smtClean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anose="020B0503020000020004" pitchFamily="50" charset="-127"/>
              </a:rPr>
              <a:t> </a:t>
            </a:r>
            <a:fld id="{70FF7B58-9547-4305-943A-4AC4E99EB892}" type="slidenum">
              <a:rPr kumimoji="0" lang="ko-KR" altLang="en-US" sz="1000" smtClean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anose="020B0503020000020004" pitchFamily="50" charset="-127"/>
              </a:rPr>
              <a:pPr algn="r" eaLnBrk="1" latinLnBrk="0" hangingPunct="1">
                <a:defRPr/>
              </a:pPr>
              <a:t>‹#›</a:t>
            </a:fld>
            <a:r>
              <a:rPr kumimoji="0" lang="ko-KR" altLang="en-US" sz="1000" dirty="0" smtClean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anose="020B0503020000020004" pitchFamily="50" charset="-127"/>
              </a:rPr>
              <a:t> </a:t>
            </a:r>
          </a:p>
        </p:txBody>
      </p:sp>
      <p:pic>
        <p:nvPicPr>
          <p:cNvPr id="6" name="Picture 2" descr="국제대학교 로고에 대한 이미지 검색결과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447" y="168860"/>
            <a:ext cx="1362082" cy="23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207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속지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786384"/>
          </a:xfrm>
          <a:prstGeom prst="rect">
            <a:avLst/>
          </a:prstGeom>
        </p:spPr>
      </p:pic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490071" y="143945"/>
            <a:ext cx="3339376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lvl1pPr>
              <a:defRPr kumimoji="0" lang="ko-KR" altLang="en-US" sz="2400" i="0" u="none" strike="noStrike" cap="none" spc="-150" normalizeH="0" baseline="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defRPr>
            </a:lvl1pPr>
          </a:lstStyle>
          <a:p>
            <a:pPr lvl="0">
              <a:lnSpc>
                <a:spcPct val="100000"/>
              </a:lnSpc>
              <a:buFont typeface="Wingdings" pitchFamily="2" charset="2"/>
            </a:pPr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8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782763" y="736129"/>
            <a:ext cx="8850188" cy="280417"/>
          </a:xfrm>
          <a:prstGeom prst="rect">
            <a:avLst/>
          </a:prstGeom>
        </p:spPr>
        <p:txBody>
          <a:bodyPr anchor="t"/>
          <a:lstStyle>
            <a:lvl1pPr marL="171450" indent="-171450">
              <a:lnSpc>
                <a:spcPct val="120000"/>
              </a:lnSpc>
              <a:spcAft>
                <a:spcPts val="400"/>
              </a:spcAft>
              <a:buClr>
                <a:srgbClr val="8B96AB"/>
              </a:buClr>
              <a:buFontTx/>
              <a:buBlip>
                <a:blip r:embed="rId3"/>
              </a:buBlip>
              <a:defRPr sz="1200" b="0" spc="-50" baseline="0">
                <a:ln>
                  <a:solidFill>
                    <a:schemeClr val="bg1">
                      <a:alpha val="0"/>
                    </a:schemeClr>
                  </a:solidFill>
                </a:ln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9489505" y="6668701"/>
            <a:ext cx="442749" cy="189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 anchor="ctr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r" eaLnBrk="1" latinLnBrk="0" hangingPunct="1">
              <a:defRPr/>
            </a:pPr>
            <a:r>
              <a:rPr kumimoji="0" lang="en-US" altLang="ko-KR" sz="1000" dirty="0" smtClean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anose="020B0503020000020004" pitchFamily="50" charset="-127"/>
              </a:rPr>
              <a:t> </a:t>
            </a:r>
            <a:fld id="{70FF7B58-9547-4305-943A-4AC4E99EB892}" type="slidenum">
              <a:rPr kumimoji="0" lang="ko-KR" altLang="en-US" sz="1000" smtClean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anose="020B0503020000020004" pitchFamily="50" charset="-127"/>
              </a:rPr>
              <a:pPr algn="r" eaLnBrk="1" latinLnBrk="0" hangingPunct="1">
                <a:defRPr/>
              </a:pPr>
              <a:t>‹#›</a:t>
            </a:fld>
            <a:r>
              <a:rPr kumimoji="0" lang="ko-KR" altLang="en-US" sz="1000" dirty="0" smtClean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anose="020B0503020000020004" pitchFamily="50" charset="-127"/>
              </a:rPr>
              <a:t> </a:t>
            </a:r>
          </a:p>
        </p:txBody>
      </p:sp>
      <p:pic>
        <p:nvPicPr>
          <p:cNvPr id="10" name="Picture 2" descr="국제대학교 로고에 대한 이미지 검색결과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447" y="168860"/>
            <a:ext cx="1362082" cy="23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01896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탱큐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241" y="2948132"/>
            <a:ext cx="3311518" cy="696868"/>
          </a:xfrm>
          <a:prstGeom prst="rect">
            <a:avLst/>
          </a:prstGeom>
        </p:spPr>
      </p:pic>
      <p:pic>
        <p:nvPicPr>
          <p:cNvPr id="9" name="Picture 15" descr="(수정)로고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6275405"/>
            <a:ext cx="1378896" cy="473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"/>
          <p:cNvSpPr txBox="1">
            <a:spLocks noChangeArrowheads="1"/>
          </p:cNvSpPr>
          <p:nvPr userDrawn="1"/>
        </p:nvSpPr>
        <p:spPr bwMode="auto">
          <a:xfrm>
            <a:off x="1737023" y="6392495"/>
            <a:ext cx="5078634" cy="400110"/>
          </a:xfrm>
          <a:prstGeom prst="rect">
            <a:avLst/>
          </a:prstGeom>
          <a:extLst/>
        </p:spPr>
        <p:txBody>
          <a:bodyPr wrap="none">
            <a:spAutoFit/>
          </a:bodyPr>
          <a:lstStyle>
            <a:defPPr>
              <a:defRPr lang="ko-KR"/>
            </a:defPPr>
            <a:lvl1pPr algn="l" eaLnBrk="1" hangingPunct="1">
              <a:lnSpc>
                <a:spcPct val="100000"/>
              </a:lnSpc>
              <a:spcBef>
                <a:spcPct val="50000"/>
              </a:spcBef>
              <a:buFontTx/>
              <a:buNone/>
              <a:defRPr kumimoji="0" sz="1000" b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  <a:lvl2pPr>
              <a:defRPr>
                <a:latin typeface="맑은 고딕" pitchFamily="50" charset="-127"/>
                <a:ea typeface="굴림" charset="-127"/>
              </a:defRPr>
            </a:lvl2pPr>
            <a:lvl3pPr>
              <a:defRPr>
                <a:latin typeface="맑은 고딕" pitchFamily="50" charset="-127"/>
                <a:ea typeface="굴림" charset="-127"/>
              </a:defRPr>
            </a:lvl3pPr>
            <a:lvl4pPr>
              <a:defRPr>
                <a:latin typeface="맑은 고딕" pitchFamily="50" charset="-127"/>
                <a:ea typeface="굴림" charset="-127"/>
              </a:defRPr>
            </a:lvl4pPr>
            <a:lvl5pPr>
              <a:defRPr>
                <a:latin typeface="맑은 고딕" pitchFamily="50" charset="-127"/>
                <a:ea typeface="굴림" charset="-127"/>
              </a:defRPr>
            </a:lvl5pPr>
            <a:lvl6pPr>
              <a:defRPr>
                <a:latin typeface="맑은 고딕" pitchFamily="50" charset="-127"/>
                <a:ea typeface="굴림" charset="-127"/>
              </a:defRPr>
            </a:lvl6pPr>
            <a:lvl7pPr>
              <a:defRPr>
                <a:latin typeface="맑은 고딕" pitchFamily="50" charset="-127"/>
                <a:ea typeface="굴림" charset="-127"/>
              </a:defRPr>
            </a:lvl7pPr>
            <a:lvl8pPr>
              <a:defRPr>
                <a:latin typeface="맑은 고딕" pitchFamily="50" charset="-127"/>
                <a:ea typeface="굴림" charset="-127"/>
              </a:defRPr>
            </a:lvl8pPr>
            <a:lvl9pPr>
              <a:defRPr>
                <a:latin typeface="맑은 고딕" pitchFamily="50" charset="-127"/>
                <a:ea typeface="굴림" charset="-127"/>
              </a:defRPr>
            </a:lvl9pPr>
          </a:lstStyle>
          <a:p>
            <a:r>
              <a:rPr lang="en-US" altLang="ko-KR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㈜</a:t>
            </a:r>
            <a:r>
              <a:rPr lang="ko-KR" altLang="ko-KR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글로벌리서치</a:t>
            </a:r>
            <a:r>
              <a:rPr lang="en-US" altLang="ko-KR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altLang="ko-KR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ko-KR" alt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서울시 서초구 </a:t>
            </a:r>
            <a:r>
              <a:rPr lang="ko-KR" altLang="en-US" sz="1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반포대로 </a:t>
            </a:r>
            <a:r>
              <a:rPr lang="en-US" altLang="ko-KR" sz="1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45 </a:t>
            </a:r>
            <a:r>
              <a:rPr lang="en-US" altLang="ko-KR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ko-KR" altLang="en-US" sz="1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서초동 </a:t>
            </a:r>
            <a:r>
              <a:rPr lang="en-US" altLang="ko-KR" sz="1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2~4</a:t>
            </a:r>
            <a:r>
              <a:rPr lang="ko-KR" altLang="en-US" sz="1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층</a:t>
            </a:r>
            <a:r>
              <a:rPr lang="en-US" altLang="ko-KR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  02-6253-1400(</a:t>
            </a:r>
            <a:r>
              <a:rPr lang="ko-KR" alt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대표</a:t>
            </a:r>
            <a:r>
              <a:rPr lang="en-US" altLang="ko-KR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  www.globalri.co.kr </a:t>
            </a:r>
            <a:endParaRPr lang="ko-KR" altLang="ko-KR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 rotWithShape="1">
          <a:blip r:embed="rId5"/>
          <a:srcRect l="30364"/>
          <a:stretch/>
        </p:blipFill>
        <p:spPr>
          <a:xfrm>
            <a:off x="8515350" y="5190531"/>
            <a:ext cx="1143000" cy="114400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29693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간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9"/>
            <a:ext cx="9906000" cy="6853782"/>
          </a:xfrm>
          <a:prstGeom prst="rect">
            <a:avLst/>
          </a:prstGeom>
        </p:spPr>
      </p:pic>
      <p:sp>
        <p:nvSpPr>
          <p:cNvPr id="5" name="제목 1"/>
          <p:cNvSpPr>
            <a:spLocks noGrp="1"/>
          </p:cNvSpPr>
          <p:nvPr>
            <p:ph type="ctrTitle"/>
          </p:nvPr>
        </p:nvSpPr>
        <p:spPr>
          <a:xfrm>
            <a:off x="4376936" y="2542828"/>
            <a:ext cx="3011296" cy="492443"/>
          </a:xfrm>
          <a:prstGeom prst="rect">
            <a:avLst/>
          </a:prstGeom>
          <a:noFill/>
        </p:spPr>
        <p:txBody>
          <a:bodyPr wrap="none" rtlCol="0" anchor="ctr">
            <a:noAutofit/>
            <a:scene3d>
              <a:camera prst="orthographicFront"/>
              <a:lightRig rig="threePt" dir="t"/>
            </a:scene3d>
            <a:sp3d>
              <a:contourClr>
                <a:schemeClr val="tx1"/>
              </a:contourClr>
            </a:sp3d>
          </a:bodyPr>
          <a:lstStyle>
            <a:lvl1pPr algn="l">
              <a:defRPr kumimoji="0" lang="ko-KR" altLang="en-US" sz="3400" b="1" spc="-150" dirty="0">
                <a:ln w="12700"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>
              <a:buFont typeface="Wingdings" pitchFamily="2" charset="2"/>
              <a:buNone/>
            </a:pPr>
            <a:r>
              <a:rPr lang="ko-KR" altLang="en-US" dirty="0"/>
              <a:t>마스터 제목 스타일 편집</a:t>
            </a:r>
          </a:p>
        </p:txBody>
      </p:sp>
      <p:sp>
        <p:nvSpPr>
          <p:cNvPr id="7" name="부제목 2"/>
          <p:cNvSpPr>
            <a:spLocks noGrp="1"/>
          </p:cNvSpPr>
          <p:nvPr>
            <p:ph type="subTitle" idx="10"/>
          </p:nvPr>
        </p:nvSpPr>
        <p:spPr>
          <a:xfrm>
            <a:off x="2360712" y="2468488"/>
            <a:ext cx="1224136" cy="384448"/>
          </a:xfrm>
          <a:prstGeom prst="rect">
            <a:avLst/>
          </a:prstGeom>
        </p:spPr>
        <p:txBody>
          <a:bodyPr wrap="none" anchor="ctr"/>
          <a:lstStyle>
            <a:lvl1pPr marL="0" indent="0" algn="ctr">
              <a:lnSpc>
                <a:spcPct val="100000"/>
              </a:lnSpc>
              <a:buNone/>
              <a:defRPr sz="4800" b="1" spc="-150">
                <a:ln>
                  <a:solidFill>
                    <a:srgbClr val="508CB4">
                      <a:alpha val="0"/>
                    </a:srgbClr>
                  </a:solidFill>
                </a:ln>
                <a:solidFill>
                  <a:schemeClr val="bg1"/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마스터 부제목 스타일 편집</a:t>
            </a:r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9536054" y="6664173"/>
            <a:ext cx="269875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5F5EF5CE-7928-4DF3-996A-E76538B8949E}" type="slidenum">
              <a:rPr lang="de-DE" altLang="ko-KR" sz="90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pPr algn="r" eaLnBrk="1" hangingPunct="1"/>
              <a:t>‹#›</a:t>
            </a:fld>
            <a:endParaRPr lang="ko-KR" altLang="ko-KR" dirty="0">
              <a:solidFill>
                <a:prstClr val="black">
                  <a:lumMod val="65000"/>
                  <a:lumOff val="35000"/>
                </a:prstClr>
              </a:solidFill>
              <a:latin typeface="Trebuchet MS" panose="020B0603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174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8354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7" r:id="rId4"/>
    <p:sldLayoutId id="2147483659" r:id="rId5"/>
    <p:sldLayoutId id="2147483660" r:id="rId6"/>
    <p:sldLayoutId id="2147483658" r:id="rId7"/>
    <p:sldLayoutId id="2147483655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</p:sldLayoutIdLst>
  <p:txStyles>
    <p:titleStyle>
      <a:lvl1pPr algn="l" defTabSz="914400" rtl="0" eaLnBrk="1" latinLnBrk="1" hangingPunct="1">
        <a:spcBef>
          <a:spcPct val="0"/>
        </a:spcBef>
        <a:buNone/>
        <a:defRPr sz="1800" b="1" kern="1200" baseline="0">
          <a:solidFill>
            <a:schemeClr val="tx1"/>
          </a:solidFill>
          <a:latin typeface="Arial" pitchFamily="34" charset="0"/>
          <a:ea typeface="맑은 고딕" pitchFamily="50" charset="-127"/>
          <a:cs typeface="+mj-cs"/>
        </a:defRPr>
      </a:lvl1pPr>
    </p:titleStyle>
    <p:bodyStyle>
      <a:lvl1pPr marL="187325" indent="-187325" algn="l" defTabSz="914400" rtl="0" eaLnBrk="1" latinLnBrk="1" hangingPunct="1">
        <a:lnSpc>
          <a:spcPct val="120000"/>
        </a:lnSpc>
        <a:spcBef>
          <a:spcPts val="0"/>
        </a:spcBef>
        <a:spcAft>
          <a:spcPts val="150"/>
        </a:spcAft>
        <a:buFont typeface="Arial" pitchFamily="34" charset="0"/>
        <a:buChar char="•"/>
        <a:defRPr sz="1200" kern="1200" baseline="0">
          <a:solidFill>
            <a:schemeClr val="tx1"/>
          </a:solidFill>
          <a:latin typeface="Arial" pitchFamily="34" charset="0"/>
          <a:ea typeface="맑은 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1300" kern="1200" baseline="0">
          <a:solidFill>
            <a:schemeClr val="tx1"/>
          </a:solidFill>
          <a:latin typeface="Arial" pitchFamily="34" charset="0"/>
          <a:ea typeface="맑은 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1300" kern="1200" baseline="0">
          <a:solidFill>
            <a:schemeClr val="tx1"/>
          </a:solidFill>
          <a:latin typeface="Arial" pitchFamily="34" charset="0"/>
          <a:ea typeface="맑은 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1300" kern="1200" baseline="0">
          <a:solidFill>
            <a:schemeClr val="tx1"/>
          </a:solidFill>
          <a:latin typeface="Arial" pitchFamily="34" charset="0"/>
          <a:ea typeface="맑은 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1300" kern="1200" baseline="0">
          <a:solidFill>
            <a:schemeClr val="tx1"/>
          </a:solidFill>
          <a:latin typeface="Arial" pitchFamily="34" charset="0"/>
          <a:ea typeface="맑은 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330150" y="4251881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2019. 01.</a:t>
            </a:r>
            <a:endParaRPr lang="ko-KR" altLang="en-US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50000"/>
                  <a:lumOff val="50000"/>
                </a:prstClr>
              </a:solidFill>
              <a:latin typeface="Trebuchet MS" panose="020B0603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447049" y="1845000"/>
            <a:ext cx="4830168" cy="1623521"/>
          </a:xfrm>
          <a:prstGeom prst="rect">
            <a:avLst/>
          </a:prstGeom>
          <a:extLst/>
        </p:spPr>
        <p:txBody>
          <a:bodyPr wrap="none">
            <a:spAutoFit/>
          </a:bodyPr>
          <a:lstStyle>
            <a:defPPr>
              <a:defRPr lang="ko-KR"/>
            </a:defPPr>
            <a:lvl1pPr fontAlgn="base">
              <a:spcBef>
                <a:spcPct val="50000"/>
              </a:spcBef>
              <a:spcAft>
                <a:spcPct val="0"/>
              </a:spcAft>
              <a:defRPr kumimoji="1" sz="4000" b="1" spc="-15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맑은 고딕" pitchFamily="50" charset="-127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latin typeface="Calibri" pitchFamily="34" charset="0"/>
                <a:ea typeface="굴림" pitchFamily="50" charset="-127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latin typeface="Calibri" pitchFamily="34" charset="0"/>
                <a:ea typeface="굴림" pitchFamily="50" charset="-127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latin typeface="Calibri" pitchFamily="34" charset="0"/>
                <a:ea typeface="굴림" pitchFamily="50" charset="-127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latin typeface="Calibri" pitchFamily="34" charset="0"/>
                <a:ea typeface="굴림" pitchFamily="50" charset="-127"/>
              </a:defRPr>
            </a:lvl5pPr>
            <a:lvl6pPr>
              <a:defRPr kumimoji="1">
                <a:latin typeface="Calibri" pitchFamily="34" charset="0"/>
                <a:ea typeface="굴림" pitchFamily="50" charset="-127"/>
              </a:defRPr>
            </a:lvl6pPr>
            <a:lvl7pPr>
              <a:defRPr kumimoji="1">
                <a:latin typeface="Calibri" pitchFamily="34" charset="0"/>
                <a:ea typeface="굴림" pitchFamily="50" charset="-127"/>
              </a:defRPr>
            </a:lvl7pPr>
            <a:lvl8pPr>
              <a:defRPr kumimoji="1">
                <a:latin typeface="Calibri" pitchFamily="34" charset="0"/>
                <a:ea typeface="굴림" pitchFamily="50" charset="-127"/>
              </a:defRPr>
            </a:lvl8pPr>
            <a:lvl9pPr>
              <a:defRPr kumimoji="1">
                <a:latin typeface="Calibri" pitchFamily="34" charset="0"/>
                <a:ea typeface="굴림" pitchFamily="50" charset="-127"/>
              </a:defRPr>
            </a:lvl9pPr>
          </a:lstStyle>
          <a:p>
            <a:pPr latinLnBrk="0">
              <a:spcBef>
                <a:spcPts val="0"/>
              </a:spcBef>
            </a:pPr>
            <a:r>
              <a:rPr lang="en-US" altLang="ko-KR" sz="27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2018</a:t>
            </a:r>
            <a:r>
              <a:rPr lang="ko-KR" altLang="en-US" sz="27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년</a:t>
            </a:r>
            <a:endParaRPr lang="en-US" altLang="ko-KR" sz="2700" dirty="0" smtClean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latinLnBrk="0">
              <a:spcBef>
                <a:spcPts val="0"/>
              </a:spcBef>
            </a:pPr>
            <a:r>
              <a:rPr lang="en-US" altLang="ko-KR" sz="3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ko-KR" altLang="en-US" sz="3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endParaRPr lang="en-US" altLang="ko-KR" sz="3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latinLnBrk="0">
              <a:spcBef>
                <a:spcPts val="0"/>
              </a:spcBef>
              <a:spcAft>
                <a:spcPts val="300"/>
              </a:spcAft>
            </a:pPr>
            <a:r>
              <a:rPr lang="ko-KR" altLang="en-US" sz="33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국제대학교 </a:t>
            </a:r>
            <a:r>
              <a:rPr lang="ko-KR" altLang="en-US" sz="33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교육만족도 조사 </a:t>
            </a:r>
            <a:endParaRPr lang="en-US" altLang="ko-KR" sz="33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latinLnBrk="0">
              <a:spcBef>
                <a:spcPts val="0"/>
              </a:spcBef>
              <a:spcAft>
                <a:spcPts val="300"/>
              </a:spcAft>
            </a:pPr>
            <a:r>
              <a:rPr lang="ko-KR" altLang="en-US" sz="33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「학부모」 결과 </a:t>
            </a:r>
            <a:r>
              <a:rPr lang="ko-KR" altLang="en-US" sz="33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보고서</a:t>
            </a:r>
            <a:endParaRPr lang="ko-KR" altLang="en-US" sz="24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54787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r>
              <a:rPr lang="ko-KR" altLang="en-US" dirty="0"/>
              <a:t>주요 결과 요약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종합만족도</a:t>
            </a:r>
            <a:r>
              <a:rPr lang="en-US" altLang="ko-KR" dirty="0" smtClean="0"/>
              <a:t>		11</a:t>
            </a:r>
          </a:p>
          <a:p>
            <a:r>
              <a:rPr lang="en-US" altLang="ko-KR" dirty="0" smtClean="0"/>
              <a:t>2. </a:t>
            </a:r>
            <a:r>
              <a:rPr lang="ko-KR" altLang="en-US" dirty="0" smtClean="0"/>
              <a:t>주요만족도</a:t>
            </a:r>
            <a:r>
              <a:rPr lang="en-US" altLang="ko-KR" dirty="0" smtClean="0"/>
              <a:t>		13</a:t>
            </a:r>
            <a:endParaRPr lang="ko-KR" altLang="en-US" dirty="0"/>
          </a:p>
        </p:txBody>
      </p:sp>
      <p:sp>
        <p:nvSpPr>
          <p:cNvPr id="4" name="부제목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altLang="ko-KR" dirty="0"/>
              <a:t>Part B</a:t>
            </a:r>
          </a:p>
        </p:txBody>
      </p:sp>
    </p:spTree>
    <p:extLst>
      <p:ext uri="{BB962C8B-B14F-4D97-AF65-F5344CB8AC3E}">
        <p14:creationId xmlns:p14="http://schemas.microsoft.com/office/powerpoint/2010/main" val="3753436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/>
              <a:t>종합만족도</a:t>
            </a:r>
          </a:p>
        </p:txBody>
      </p:sp>
      <p:sp>
        <p:nvSpPr>
          <p:cNvPr id="9" name="텍스트 개체 틀 8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altLang="ko-KR" dirty="0" smtClean="0"/>
              <a:t>1) </a:t>
            </a:r>
            <a:r>
              <a:rPr lang="ko-KR" altLang="en-US" dirty="0" smtClean="0"/>
              <a:t>성별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자녀 계열별</a:t>
            </a:r>
            <a:endParaRPr lang="ko-KR" altLang="en-US" dirty="0"/>
          </a:p>
        </p:txBody>
      </p:sp>
      <p:sp>
        <p:nvSpPr>
          <p:cNvPr id="13" name="내용 개체 틀 1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/>
            <a:r>
              <a:rPr lang="en-US" altLang="ko-KR" dirty="0" smtClean="0"/>
              <a:t>2018</a:t>
            </a:r>
            <a:r>
              <a:rPr lang="ko-KR" altLang="en-US" dirty="0" smtClean="0"/>
              <a:t>년 국제대학교 학부모 종합만족도는 </a:t>
            </a:r>
            <a:r>
              <a:rPr lang="en-US" altLang="ko-KR" dirty="0" smtClean="0"/>
              <a:t>65.4</a:t>
            </a:r>
            <a:r>
              <a:rPr lang="ko-KR" altLang="en-US" dirty="0" smtClean="0"/>
              <a:t>점임</a:t>
            </a:r>
            <a:r>
              <a:rPr lang="en-US" altLang="ko-KR" dirty="0" smtClean="0"/>
              <a:t>.</a:t>
            </a:r>
          </a:p>
          <a:p>
            <a:pPr lvl="0"/>
            <a:r>
              <a:rPr lang="ko-KR" altLang="en-US" dirty="0" smtClean="0"/>
              <a:t>성별로는 여성</a:t>
            </a:r>
            <a:r>
              <a:rPr lang="en-US" altLang="ko-KR" dirty="0" smtClean="0"/>
              <a:t>(65.7</a:t>
            </a:r>
            <a:r>
              <a:rPr lang="ko-KR" altLang="en-US" dirty="0" smtClean="0"/>
              <a:t>점</a:t>
            </a:r>
            <a:r>
              <a:rPr lang="en-US" altLang="ko-KR" dirty="0" smtClean="0"/>
              <a:t>)</a:t>
            </a:r>
            <a:r>
              <a:rPr lang="ko-KR" altLang="en-US" dirty="0" smtClean="0"/>
              <a:t>이 남성</a:t>
            </a:r>
            <a:r>
              <a:rPr lang="en-US" altLang="ko-KR" dirty="0" smtClean="0"/>
              <a:t>(65.0</a:t>
            </a:r>
            <a:r>
              <a:rPr lang="ko-KR" altLang="en-US" dirty="0" smtClean="0"/>
              <a:t>점</a:t>
            </a:r>
            <a:r>
              <a:rPr lang="en-US" altLang="ko-KR" dirty="0" smtClean="0"/>
              <a:t>) </a:t>
            </a:r>
            <a:r>
              <a:rPr lang="ko-KR" altLang="en-US" dirty="0" smtClean="0"/>
              <a:t>대비 높게 나타났으며</a:t>
            </a:r>
            <a:r>
              <a:rPr lang="en-US" altLang="ko-KR" dirty="0" smtClean="0"/>
              <a:t>, </a:t>
            </a:r>
            <a:br>
              <a:rPr lang="en-US" altLang="ko-KR" dirty="0" smtClean="0"/>
            </a:br>
            <a:r>
              <a:rPr lang="ko-KR" altLang="en-US" dirty="0" smtClean="0"/>
              <a:t>계열별로는 인문사회계열이 </a:t>
            </a:r>
            <a:r>
              <a:rPr lang="en-US" altLang="ko-KR" dirty="0" smtClean="0"/>
              <a:t>66.2</a:t>
            </a:r>
            <a:r>
              <a:rPr lang="ko-KR" altLang="en-US" dirty="0" smtClean="0"/>
              <a:t>점으로 가장 높고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이어서 자연계열</a:t>
            </a:r>
            <a:r>
              <a:rPr lang="en-US" altLang="ko-KR" dirty="0" smtClean="0"/>
              <a:t>(66.0</a:t>
            </a:r>
            <a:r>
              <a:rPr lang="ko-KR" altLang="en-US" dirty="0" smtClean="0"/>
              <a:t>점</a:t>
            </a:r>
            <a:r>
              <a:rPr lang="en-US" altLang="ko-KR" dirty="0" smtClean="0"/>
              <a:t>) &gt; </a:t>
            </a:r>
            <a:r>
              <a:rPr lang="ko-KR" altLang="en-US" dirty="0" smtClean="0"/>
              <a:t>공학계열</a:t>
            </a:r>
            <a:r>
              <a:rPr lang="en-US" altLang="ko-KR" dirty="0" smtClean="0"/>
              <a:t>(64.6</a:t>
            </a:r>
            <a:r>
              <a:rPr lang="ko-KR" altLang="en-US" dirty="0" smtClean="0"/>
              <a:t>점</a:t>
            </a:r>
            <a:r>
              <a:rPr lang="en-US" altLang="ko-KR" dirty="0" smtClean="0"/>
              <a:t>) &gt; </a:t>
            </a:r>
            <a:r>
              <a:rPr lang="ko-KR" altLang="en-US" dirty="0" smtClean="0"/>
              <a:t>예체능계열</a:t>
            </a:r>
            <a:r>
              <a:rPr lang="en-US" altLang="ko-KR" dirty="0" smtClean="0"/>
              <a:t>(64.4</a:t>
            </a:r>
            <a:r>
              <a:rPr lang="ko-KR" altLang="en-US" dirty="0" smtClean="0"/>
              <a:t>점</a:t>
            </a:r>
            <a:r>
              <a:rPr lang="en-US" altLang="ko-KR" dirty="0" smtClean="0"/>
              <a:t>) </a:t>
            </a:r>
            <a:r>
              <a:rPr lang="ko-KR" altLang="en-US" dirty="0" smtClean="0"/>
              <a:t>순임</a:t>
            </a:r>
            <a:r>
              <a:rPr lang="en-US" altLang="ko-KR" dirty="0"/>
              <a:t>.</a:t>
            </a:r>
            <a:r>
              <a:rPr lang="ko-KR" altLang="en-US" dirty="0" smtClean="0"/>
              <a:t> </a:t>
            </a:r>
            <a:endParaRPr lang="en-US" altLang="ko-KR" dirty="0" smtClean="0"/>
          </a:p>
        </p:txBody>
      </p:sp>
      <p:grpSp>
        <p:nvGrpSpPr>
          <p:cNvPr id="30" name="그룹 29"/>
          <p:cNvGrpSpPr/>
          <p:nvPr/>
        </p:nvGrpSpPr>
        <p:grpSpPr>
          <a:xfrm>
            <a:off x="338573" y="2421273"/>
            <a:ext cx="9216000" cy="215565"/>
            <a:chOff x="329780" y="1103179"/>
            <a:chExt cx="19296159" cy="215565"/>
          </a:xfrm>
        </p:grpSpPr>
        <p:sp>
          <p:nvSpPr>
            <p:cNvPr id="31" name="Text Box 5"/>
            <p:cNvSpPr txBox="1">
              <a:spLocks noChangeArrowheads="1"/>
            </p:cNvSpPr>
            <p:nvPr/>
          </p:nvSpPr>
          <p:spPr bwMode="auto">
            <a:xfrm>
              <a:off x="16202496" y="1169890"/>
              <a:ext cx="3423443" cy="138499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0" tIns="0" rIns="0" bIns="0" anchor="b" anchorCtr="0">
              <a:spAutoFit/>
            </a:bodyPr>
            <a:lstStyle/>
            <a:p>
              <a:pPr algn="r">
                <a:defRPr/>
              </a:pPr>
              <a:r>
                <a:rPr lang="en-US" altLang="ko-KR" sz="900" dirty="0">
                  <a:latin typeface="Trebuchet MS" panose="020B0603020202020204" pitchFamily="34" charset="0"/>
                </a:rPr>
                <a:t>(Base=</a:t>
              </a:r>
              <a:r>
                <a:rPr lang="ko-KR" altLang="en-US" sz="900" dirty="0">
                  <a:latin typeface="Trebuchet MS" panose="020B0603020202020204" pitchFamily="34" charset="0"/>
                </a:rPr>
                <a:t>전체</a:t>
              </a:r>
              <a:r>
                <a:rPr lang="en-US" altLang="ko-KR" sz="900" dirty="0">
                  <a:latin typeface="Trebuchet MS" panose="020B0603020202020204" pitchFamily="34" charset="0"/>
                </a:rPr>
                <a:t>, </a:t>
              </a:r>
              <a:r>
                <a:rPr lang="en-US" altLang="ko-KR" sz="900" dirty="0" smtClean="0">
                  <a:latin typeface="Trebuchet MS" panose="020B0603020202020204" pitchFamily="34" charset="0"/>
                </a:rPr>
                <a:t>n=209, </a:t>
              </a:r>
              <a:r>
                <a:rPr lang="en-US" altLang="ko-KR" sz="900" dirty="0">
                  <a:latin typeface="Trebuchet MS" panose="020B0603020202020204" pitchFamily="34" charset="0"/>
                </a:rPr>
                <a:t>100</a:t>
              </a:r>
              <a:r>
                <a:rPr lang="ko-KR" altLang="en-US" sz="900" dirty="0">
                  <a:latin typeface="Trebuchet MS" panose="020B0603020202020204" pitchFamily="34" charset="0"/>
                </a:rPr>
                <a:t>점 만점</a:t>
              </a:r>
              <a:r>
                <a:rPr lang="en-US" altLang="ko-KR" sz="900" dirty="0">
                  <a:latin typeface="Trebuchet MS" panose="020B0603020202020204" pitchFamily="34" charset="0"/>
                </a:rPr>
                <a:t>)</a:t>
              </a:r>
              <a:endParaRPr lang="en-US" altLang="ko-KR" sz="900" dirty="0"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cxnSp>
          <p:nvCxnSpPr>
            <p:cNvPr id="32" name="직선 연결선 31"/>
            <p:cNvCxnSpPr/>
            <p:nvPr/>
          </p:nvCxnSpPr>
          <p:spPr>
            <a:xfrm>
              <a:off x="329780" y="1317156"/>
              <a:ext cx="19296159" cy="1588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직사각형 32"/>
            <p:cNvSpPr/>
            <p:nvPr/>
          </p:nvSpPr>
          <p:spPr bwMode="auto">
            <a:xfrm>
              <a:off x="362732" y="1103179"/>
              <a:ext cx="4048389" cy="1846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spAutoFit/>
            </a:bodyPr>
            <a:lstStyle/>
            <a:p>
              <a:pPr marL="242888" indent="-242888">
                <a:buClr>
                  <a:srgbClr val="00713B"/>
                </a:buClr>
                <a:buSzPct val="110000"/>
                <a:buFont typeface="Wingdings" panose="05000000000000000000" pitchFamily="2" charset="2"/>
                <a:buChar char="&amp;"/>
                <a:defRPr/>
              </a:pPr>
              <a:r>
                <a:rPr lang="ko-KR" altLang="en-US" sz="1200" b="1" i="1" dirty="0" smtClean="0">
                  <a:solidFill>
                    <a:schemeClr val="tx1"/>
                  </a:solidFill>
                  <a:latin typeface="Trebuchet MS" panose="020B0603020202020204" pitchFamily="34" charset="0"/>
                </a:rPr>
                <a:t>성별</a:t>
              </a:r>
              <a:r>
                <a:rPr lang="en-US" altLang="ko-KR" sz="1200" b="1" i="1" dirty="0" smtClean="0">
                  <a:solidFill>
                    <a:schemeClr val="tx1"/>
                  </a:solidFill>
                  <a:latin typeface="Trebuchet MS" panose="020B0603020202020204" pitchFamily="34" charset="0"/>
                </a:rPr>
                <a:t>, </a:t>
              </a:r>
              <a:r>
                <a:rPr lang="ko-KR" altLang="en-US" sz="1200" b="1" i="1" dirty="0" smtClean="0">
                  <a:solidFill>
                    <a:schemeClr val="tx1"/>
                  </a:solidFill>
                  <a:latin typeface="Trebuchet MS" panose="020B0603020202020204" pitchFamily="34" charset="0"/>
                </a:rPr>
                <a:t>계열별 종합만족도</a:t>
              </a:r>
              <a:endParaRPr lang="ko-KR" altLang="en-US" sz="1200" b="1" i="1" dirty="0">
                <a:solidFill>
                  <a:schemeClr val="tx1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346076" y="6432735"/>
            <a:ext cx="3621184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en-U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</a:t>
            </a:r>
            <a:r>
              <a: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전체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대비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GAP (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차원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-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종합</a:t>
            </a:r>
            <a:r>
              <a:rPr lang="en-U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)</a:t>
            </a:r>
          </a:p>
          <a:p>
            <a:pPr marL="288925" indent="-288925">
              <a:defRPr/>
            </a:pPr>
            <a:r>
              <a:rPr lang="en-U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※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GAP :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소수점 둘째 자리 반올림으로 인한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0.1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의 오차가 있을 수 있음 </a:t>
            </a:r>
          </a:p>
        </p:txBody>
      </p:sp>
      <p:graphicFrame>
        <p:nvGraphicFramePr>
          <p:cNvPr id="64" name="차트 63"/>
          <p:cNvGraphicFramePr/>
          <p:nvPr>
            <p:extLst/>
          </p:nvPr>
        </p:nvGraphicFramePr>
        <p:xfrm>
          <a:off x="341470" y="2625725"/>
          <a:ext cx="9295469" cy="294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5" name="Group 3"/>
          <p:cNvGraphicFramePr>
            <a:graphicFrameLocks noGrp="1"/>
          </p:cNvGraphicFramePr>
          <p:nvPr>
            <p:extLst/>
          </p:nvPr>
        </p:nvGraphicFramePr>
        <p:xfrm>
          <a:off x="1253489" y="5568478"/>
          <a:ext cx="8330399" cy="365565"/>
        </p:xfrm>
        <a:graphic>
          <a:graphicData uri="http://schemas.openxmlformats.org/drawingml/2006/table">
            <a:tbl>
              <a:tblPr/>
              <a:tblGrid>
                <a:gridCol w="11900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90057"/>
                <a:gridCol w="1190057"/>
                <a:gridCol w="11900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9005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9005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9005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auto" latinLnBrk="0"/>
                      <a:r>
                        <a:rPr kumimoji="1" lang="ko-KR" altLang="en-US" sz="1100" b="0" i="0" u="none" strike="noStrike" kern="1200" cap="none" spc="-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종합 만족도</a:t>
                      </a:r>
                      <a:endParaRPr kumimoji="1" lang="ko-KR" altLang="en-US" sz="1100" b="0" i="0" u="none" strike="noStrike" kern="1200" cap="none" spc="-5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</a:txBody>
                  <a:tcPr marL="0" marR="0" marT="0" marB="3600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100" b="0" i="0" u="none" strike="noStrike" kern="1200" cap="none" spc="-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남성</a:t>
                      </a:r>
                      <a:endParaRPr kumimoji="1" lang="ko-KR" altLang="en-US" sz="1100" b="0" i="0" u="none" strike="noStrike" kern="1200" cap="none" spc="-5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100" b="0" i="0" u="none" strike="noStrike" kern="1200" cap="none" spc="-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여성</a:t>
                      </a:r>
                      <a:endParaRPr kumimoji="1" lang="ko-KR" altLang="en-US" sz="1100" b="0" i="0" u="none" strike="noStrike" kern="1200" cap="none" spc="-5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1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예체능계열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100" b="0" i="0" u="none" strike="noStrike" kern="1200" cap="none" spc="-5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인문사회계열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100" b="0" i="0" u="none" strike="noStrike" kern="1200" cap="none" spc="-5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자연계열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1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공학계열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spc="-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(n=209)</a:t>
                      </a:r>
                      <a:endParaRPr kumimoji="1" lang="en-US" altLang="ko-KR" sz="1000" b="0" i="0" u="none" strike="noStrike" kern="1200" cap="none" spc="-5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spc="-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(66)</a:t>
                      </a:r>
                      <a:endParaRPr kumimoji="1" lang="en-US" altLang="ko-KR" sz="1000" b="0" i="0" u="none" strike="noStrike" kern="1200" cap="none" spc="-5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spc="-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(143)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spc="-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(52)</a:t>
                      </a:r>
                      <a:endParaRPr kumimoji="1" lang="en-US" altLang="ko-KR" sz="1000" b="0" i="0" u="none" strike="noStrike" kern="1200" cap="none" spc="-5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spc="-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(86)</a:t>
                      </a:r>
                      <a:endParaRPr kumimoji="1" lang="en-US" altLang="ko-KR" sz="1000" b="0" i="0" u="none" strike="noStrike" kern="1200" cap="none" spc="-5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spc="-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(31)</a:t>
                      </a:r>
                      <a:endParaRPr kumimoji="1" lang="en-US" altLang="ko-KR" sz="1000" b="0" i="0" u="none" strike="noStrike" kern="1200" cap="none" spc="-5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(</a:t>
                      </a:r>
                      <a:r>
                        <a:rPr kumimoji="1" lang="en-US" altLang="ko-KR" sz="1000" b="0" i="0" u="none" strike="noStrike" kern="1200" cap="none" spc="-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40)</a:t>
                      </a:r>
                      <a:endParaRPr kumimoji="1" lang="en-US" altLang="ko-KR" sz="1000" b="0" i="0" u="none" strike="noStrike" kern="1200" cap="none" spc="-5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66" name="직선 연결선 65"/>
          <p:cNvCxnSpPr/>
          <p:nvPr/>
        </p:nvCxnSpPr>
        <p:spPr>
          <a:xfrm>
            <a:off x="1243780" y="4291191"/>
            <a:ext cx="8316000" cy="0"/>
          </a:xfrm>
          <a:prstGeom prst="line">
            <a:avLst/>
          </a:prstGeom>
          <a:ln w="15875" cmpd="sng">
            <a:solidFill>
              <a:srgbClr val="C00000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7" name="Group 3"/>
          <p:cNvGraphicFramePr>
            <a:graphicFrameLocks noGrp="1"/>
          </p:cNvGraphicFramePr>
          <p:nvPr>
            <p:extLst/>
          </p:nvPr>
        </p:nvGraphicFramePr>
        <p:xfrm>
          <a:off x="1253489" y="2987952"/>
          <a:ext cx="8331596" cy="208800"/>
        </p:xfrm>
        <a:graphic>
          <a:graphicData uri="http://schemas.openxmlformats.org/drawingml/2006/table">
            <a:tbl>
              <a:tblPr/>
              <a:tblGrid>
                <a:gridCol w="1190228"/>
                <a:gridCol w="1190228"/>
                <a:gridCol w="11902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902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902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9022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9022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08800">
                <a:tc>
                  <a:txBody>
                    <a:bodyPr/>
                    <a:lstStyle/>
                    <a:p>
                      <a:pPr algn="ctr" fontAlgn="t"/>
                      <a:endParaRPr kumimoji="1" lang="ko-KR" altLang="en-US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▼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0.4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▲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0.3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1.0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0.8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0.6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0.8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8" name="직사각형 67"/>
          <p:cNvSpPr/>
          <p:nvPr/>
        </p:nvSpPr>
        <p:spPr>
          <a:xfrm>
            <a:off x="349250" y="3004332"/>
            <a:ext cx="848810" cy="1764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</a:pPr>
            <a:r>
              <a:rPr lang="ko-KR" altLang="en-US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종합만족도 </a:t>
            </a:r>
            <a:endParaRPr lang="en-US" altLang="ko-KR" sz="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  <a:p>
            <a:pPr algn="r">
              <a:spcBef>
                <a:spcPct val="0"/>
              </a:spcBef>
            </a:pPr>
            <a:r>
              <a:rPr lang="ko-KR" altLang="en-US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대비 </a:t>
            </a:r>
            <a:r>
              <a:rPr lang="en-US" altLang="ko-KR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GAP </a:t>
            </a:r>
            <a:r>
              <a:rPr lang="ko-KR" altLang="en-US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▶</a:t>
            </a:r>
            <a:endParaRPr lang="en-US" altLang="ko-KR" sz="80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cxnSp>
        <p:nvCxnSpPr>
          <p:cNvPr id="69" name="직선 연결선 68"/>
          <p:cNvCxnSpPr/>
          <p:nvPr/>
        </p:nvCxnSpPr>
        <p:spPr>
          <a:xfrm>
            <a:off x="2433699" y="3212976"/>
            <a:ext cx="0" cy="280800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0" name="표 69"/>
          <p:cNvGraphicFramePr>
            <a:graphicFrameLocks noGrp="1"/>
          </p:cNvGraphicFramePr>
          <p:nvPr>
            <p:extLst/>
          </p:nvPr>
        </p:nvGraphicFramePr>
        <p:xfrm>
          <a:off x="4880992" y="6181422"/>
          <a:ext cx="4651945" cy="238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19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3878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latin typeface="Trebuchet MS" pitchFamily="34" charset="0"/>
                          <a:ea typeface="맑은 고딕" pitchFamily="50" charset="-127"/>
                        </a:rPr>
                        <a:t>자녀 계열별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Trebuchet MS" pitchFamily="34" charset="0"/>
                        <a:ea typeface="맑은 고딕" pitchFamily="50" charset="-127"/>
                      </a:endParaRPr>
                    </a:p>
                  </a:txBody>
                  <a:tcPr marL="0" marR="0" marT="3600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1" name="Freeform 101"/>
          <p:cNvSpPr>
            <a:spLocks/>
          </p:cNvSpPr>
          <p:nvPr/>
        </p:nvSpPr>
        <p:spPr bwMode="auto">
          <a:xfrm>
            <a:off x="2932628" y="3768843"/>
            <a:ext cx="275373" cy="275373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2" name="Freeform 101"/>
          <p:cNvSpPr>
            <a:spLocks/>
          </p:cNvSpPr>
          <p:nvPr/>
        </p:nvSpPr>
        <p:spPr bwMode="auto">
          <a:xfrm>
            <a:off x="4170662" y="3760819"/>
            <a:ext cx="275373" cy="275373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/>
          <a:lstStyle/>
          <a:p>
            <a:endParaRPr lang="ko-KR" altLang="en-US"/>
          </a:p>
        </p:txBody>
      </p:sp>
      <p:cxnSp>
        <p:nvCxnSpPr>
          <p:cNvPr id="73" name="직선 연결선 72"/>
          <p:cNvCxnSpPr/>
          <p:nvPr/>
        </p:nvCxnSpPr>
        <p:spPr>
          <a:xfrm>
            <a:off x="4808984" y="3196752"/>
            <a:ext cx="0" cy="280800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Freeform 101"/>
          <p:cNvSpPr>
            <a:spLocks/>
          </p:cNvSpPr>
          <p:nvPr/>
        </p:nvSpPr>
        <p:spPr bwMode="auto">
          <a:xfrm>
            <a:off x="6521132" y="3761398"/>
            <a:ext cx="275373" cy="275373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/>
          <a:lstStyle/>
          <a:p>
            <a:endParaRPr lang="ko-KR" altLang="en-US"/>
          </a:p>
        </p:txBody>
      </p:sp>
      <p:sp>
        <p:nvSpPr>
          <p:cNvPr id="75" name="Freeform 101"/>
          <p:cNvSpPr>
            <a:spLocks/>
          </p:cNvSpPr>
          <p:nvPr/>
        </p:nvSpPr>
        <p:spPr bwMode="auto">
          <a:xfrm>
            <a:off x="5307912" y="3801641"/>
            <a:ext cx="275373" cy="275373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graphicFrame>
        <p:nvGraphicFramePr>
          <p:cNvPr id="76" name="표 75"/>
          <p:cNvGraphicFramePr>
            <a:graphicFrameLocks noGrp="1"/>
          </p:cNvGraphicFramePr>
          <p:nvPr>
            <p:extLst/>
          </p:nvPr>
        </p:nvGraphicFramePr>
        <p:xfrm>
          <a:off x="2480069" y="6171688"/>
          <a:ext cx="2303277" cy="238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32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3878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latin typeface="Trebuchet MS" pitchFamily="34" charset="0"/>
                          <a:ea typeface="맑은 고딕" pitchFamily="50" charset="-127"/>
                        </a:rPr>
                        <a:t>성별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Trebuchet MS" pitchFamily="34" charset="0"/>
                        <a:ea typeface="맑은 고딕" pitchFamily="50" charset="-127"/>
                      </a:endParaRPr>
                    </a:p>
                  </a:txBody>
                  <a:tcPr marL="0" marR="0" marT="3600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9983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/>
              <a:t>종합만족도</a:t>
            </a:r>
          </a:p>
        </p:txBody>
      </p:sp>
      <p:sp>
        <p:nvSpPr>
          <p:cNvPr id="9" name="텍스트 개체 틀 8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altLang="ko-KR" dirty="0" smtClean="0"/>
              <a:t>2) </a:t>
            </a:r>
            <a:r>
              <a:rPr lang="ko-KR" altLang="en-US" dirty="0" smtClean="0"/>
              <a:t>학과별</a:t>
            </a:r>
            <a:endParaRPr lang="ko-KR" altLang="en-US" dirty="0"/>
          </a:p>
        </p:txBody>
      </p:sp>
      <p:sp>
        <p:nvSpPr>
          <p:cNvPr id="13" name="내용 개체 틀 1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/>
            <a:r>
              <a:rPr lang="ko-KR" altLang="en-US" dirty="0" smtClean="0"/>
              <a:t>학과별로는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사회복지학과</a:t>
            </a:r>
            <a:r>
              <a:rPr lang="en-US" altLang="ko-KR" dirty="0" smtClean="0"/>
              <a:t>(</a:t>
            </a:r>
            <a:r>
              <a:rPr lang="ko-KR" altLang="en-US" dirty="0" smtClean="0"/>
              <a:t>전공심화</a:t>
            </a:r>
            <a:r>
              <a:rPr lang="en-US" altLang="ko-KR" dirty="0" smtClean="0"/>
              <a:t>)’</a:t>
            </a:r>
            <a:r>
              <a:rPr lang="ko-KR" altLang="en-US" dirty="0" smtClean="0"/>
              <a:t>가 </a:t>
            </a:r>
            <a:r>
              <a:rPr lang="en-US" altLang="ko-KR" dirty="0" smtClean="0"/>
              <a:t>84.2</a:t>
            </a:r>
            <a:r>
              <a:rPr lang="ko-KR" altLang="en-US" dirty="0" smtClean="0"/>
              <a:t>점으로 가장 높고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이어서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보건의료행정과</a:t>
            </a:r>
            <a:r>
              <a:rPr lang="en-US" altLang="ko-KR" dirty="0" smtClean="0"/>
              <a:t>(70.6</a:t>
            </a:r>
            <a:r>
              <a:rPr lang="ko-KR" altLang="en-US" dirty="0" smtClean="0"/>
              <a:t>점</a:t>
            </a:r>
            <a:r>
              <a:rPr lang="en-US" altLang="ko-KR" dirty="0" smtClean="0"/>
              <a:t>)’ &gt; ‘</a:t>
            </a:r>
            <a:r>
              <a:rPr lang="ko-KR" altLang="en-US" dirty="0" err="1" smtClean="0"/>
              <a:t>간호과</a:t>
            </a:r>
            <a:r>
              <a:rPr lang="en-US" altLang="ko-KR" dirty="0" smtClean="0"/>
              <a:t>(67.9</a:t>
            </a:r>
            <a:r>
              <a:rPr lang="ko-KR" altLang="en-US" dirty="0" smtClean="0"/>
              <a:t>점</a:t>
            </a:r>
            <a:r>
              <a:rPr lang="en-US" altLang="ko-KR" dirty="0" smtClean="0"/>
              <a:t>)’ &gt; </a:t>
            </a:r>
            <a:br>
              <a:rPr lang="en-US" altLang="ko-KR" dirty="0" smtClean="0"/>
            </a:br>
            <a:r>
              <a:rPr lang="en-US" altLang="ko-KR" dirty="0" smtClean="0"/>
              <a:t>‘</a:t>
            </a:r>
            <a:r>
              <a:rPr lang="ko-KR" altLang="en-US" dirty="0" smtClean="0"/>
              <a:t>안경광학과</a:t>
            </a:r>
            <a:r>
              <a:rPr lang="en-US" altLang="ko-KR" dirty="0" smtClean="0"/>
              <a:t>(67.4</a:t>
            </a:r>
            <a:r>
              <a:rPr lang="ko-KR" altLang="en-US" dirty="0" smtClean="0"/>
              <a:t>점</a:t>
            </a:r>
            <a:r>
              <a:rPr lang="en-US" altLang="ko-KR" dirty="0" smtClean="0"/>
              <a:t>)’ </a:t>
            </a:r>
            <a:r>
              <a:rPr lang="ko-KR" altLang="en-US" dirty="0" smtClean="0"/>
              <a:t>순으로 나타난 반면</a:t>
            </a:r>
            <a:r>
              <a:rPr lang="en-US" altLang="ko-KR" dirty="0" smtClean="0"/>
              <a:t>, ‘</a:t>
            </a:r>
            <a:r>
              <a:rPr lang="ko-KR" altLang="en-US" dirty="0" smtClean="0"/>
              <a:t>아동보육학과</a:t>
            </a:r>
            <a:r>
              <a:rPr lang="en-US" altLang="ko-KR" dirty="0" smtClean="0"/>
              <a:t>(</a:t>
            </a:r>
            <a:r>
              <a:rPr lang="ko-KR" altLang="en-US" dirty="0" smtClean="0"/>
              <a:t>전공심화</a:t>
            </a:r>
            <a:r>
              <a:rPr lang="en-US" altLang="ko-KR" dirty="0" smtClean="0"/>
              <a:t>)’</a:t>
            </a:r>
            <a:r>
              <a:rPr lang="ko-KR" altLang="en-US" dirty="0" smtClean="0"/>
              <a:t>는 </a:t>
            </a:r>
            <a:r>
              <a:rPr lang="en-US" altLang="ko-KR" dirty="0" smtClean="0"/>
              <a:t>47.4</a:t>
            </a:r>
            <a:r>
              <a:rPr lang="ko-KR" altLang="en-US" dirty="0" smtClean="0"/>
              <a:t>점으로 가장 낮은 만족도를 보임</a:t>
            </a:r>
            <a:r>
              <a:rPr lang="en-US" altLang="ko-KR" dirty="0" smtClean="0"/>
              <a:t>.</a:t>
            </a:r>
            <a:endParaRPr lang="en-US" altLang="ko-KR" dirty="0"/>
          </a:p>
        </p:txBody>
      </p:sp>
      <p:grpSp>
        <p:nvGrpSpPr>
          <p:cNvPr id="30" name="그룹 29"/>
          <p:cNvGrpSpPr/>
          <p:nvPr/>
        </p:nvGrpSpPr>
        <p:grpSpPr>
          <a:xfrm>
            <a:off x="338573" y="2421273"/>
            <a:ext cx="9216000" cy="215565"/>
            <a:chOff x="329780" y="1103179"/>
            <a:chExt cx="19296159" cy="215565"/>
          </a:xfrm>
        </p:grpSpPr>
        <p:sp>
          <p:nvSpPr>
            <p:cNvPr id="31" name="Text Box 5"/>
            <p:cNvSpPr txBox="1">
              <a:spLocks noChangeArrowheads="1"/>
            </p:cNvSpPr>
            <p:nvPr/>
          </p:nvSpPr>
          <p:spPr bwMode="auto">
            <a:xfrm>
              <a:off x="16202496" y="1169890"/>
              <a:ext cx="3423443" cy="138499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0" tIns="0" rIns="0" bIns="0" anchor="b" anchorCtr="0">
              <a:spAutoFit/>
            </a:bodyPr>
            <a:lstStyle/>
            <a:p>
              <a:pPr algn="r">
                <a:defRPr/>
              </a:pPr>
              <a:r>
                <a:rPr lang="en-US" altLang="ko-KR" sz="900" dirty="0">
                  <a:latin typeface="Trebuchet MS" panose="020B0603020202020204" pitchFamily="34" charset="0"/>
                </a:rPr>
                <a:t>(Base=</a:t>
              </a:r>
              <a:r>
                <a:rPr lang="ko-KR" altLang="en-US" sz="900" dirty="0">
                  <a:latin typeface="Trebuchet MS" panose="020B0603020202020204" pitchFamily="34" charset="0"/>
                </a:rPr>
                <a:t>전체</a:t>
              </a:r>
              <a:r>
                <a:rPr lang="en-US" altLang="ko-KR" sz="900" dirty="0">
                  <a:latin typeface="Trebuchet MS" panose="020B0603020202020204" pitchFamily="34" charset="0"/>
                </a:rPr>
                <a:t>, </a:t>
              </a:r>
              <a:r>
                <a:rPr lang="en-US" altLang="ko-KR" sz="900" dirty="0" smtClean="0">
                  <a:latin typeface="Trebuchet MS" panose="020B0603020202020204" pitchFamily="34" charset="0"/>
                </a:rPr>
                <a:t>n=209, </a:t>
              </a:r>
              <a:r>
                <a:rPr lang="en-US" altLang="ko-KR" sz="900" dirty="0">
                  <a:latin typeface="Trebuchet MS" panose="020B0603020202020204" pitchFamily="34" charset="0"/>
                </a:rPr>
                <a:t>100</a:t>
              </a:r>
              <a:r>
                <a:rPr lang="ko-KR" altLang="en-US" sz="900" dirty="0">
                  <a:latin typeface="Trebuchet MS" panose="020B0603020202020204" pitchFamily="34" charset="0"/>
                </a:rPr>
                <a:t>점 만점</a:t>
              </a:r>
              <a:r>
                <a:rPr lang="en-US" altLang="ko-KR" sz="900" dirty="0">
                  <a:latin typeface="Trebuchet MS" panose="020B0603020202020204" pitchFamily="34" charset="0"/>
                </a:rPr>
                <a:t>)</a:t>
              </a:r>
              <a:endParaRPr lang="en-US" altLang="ko-KR" sz="900" dirty="0"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cxnSp>
          <p:nvCxnSpPr>
            <p:cNvPr id="32" name="직선 연결선 31"/>
            <p:cNvCxnSpPr/>
            <p:nvPr/>
          </p:nvCxnSpPr>
          <p:spPr>
            <a:xfrm>
              <a:off x="329780" y="1317156"/>
              <a:ext cx="19296159" cy="1588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직사각형 32"/>
            <p:cNvSpPr/>
            <p:nvPr/>
          </p:nvSpPr>
          <p:spPr bwMode="auto">
            <a:xfrm>
              <a:off x="362732" y="1103179"/>
              <a:ext cx="3189172" cy="1846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spAutoFit/>
            </a:bodyPr>
            <a:lstStyle/>
            <a:p>
              <a:pPr marL="242888" indent="-242888">
                <a:buClr>
                  <a:srgbClr val="00713B"/>
                </a:buClr>
                <a:buSzPct val="110000"/>
                <a:buFont typeface="Wingdings" panose="05000000000000000000" pitchFamily="2" charset="2"/>
                <a:buChar char="&amp;"/>
                <a:defRPr/>
              </a:pPr>
              <a:r>
                <a:rPr lang="ko-KR" altLang="en-US" sz="1200" b="1" i="1" dirty="0" smtClean="0">
                  <a:solidFill>
                    <a:schemeClr val="tx1"/>
                  </a:solidFill>
                  <a:latin typeface="Trebuchet MS" panose="020B0603020202020204" pitchFamily="34" charset="0"/>
                </a:rPr>
                <a:t>학과별 종합만족도</a:t>
              </a:r>
              <a:endParaRPr lang="ko-KR" altLang="en-US" sz="1200" b="1" i="1" dirty="0">
                <a:solidFill>
                  <a:schemeClr val="tx1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346076" y="6381328"/>
            <a:ext cx="3585918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en-U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 Base</a:t>
            </a:r>
            <a:r>
              <a: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가 작아</a:t>
            </a:r>
            <a:r>
              <a:rPr lang="en-U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(n&lt;30) </a:t>
            </a:r>
            <a:r>
              <a: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해석에 유의</a:t>
            </a:r>
            <a:r>
              <a:rPr lang="en-U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/ **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전체 대비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GAP (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차원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-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종합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)</a:t>
            </a:r>
          </a:p>
          <a:p>
            <a:pPr marL="288925" indent="-288925">
              <a:defRPr/>
            </a:pPr>
            <a:r>
              <a:rPr lang="en-U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※ GAP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: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소수점 둘째 자리 반올림으로 인한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0.1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의 오차가 있을 수 </a:t>
            </a:r>
            <a:r>
              <a: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있음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graphicFrame>
        <p:nvGraphicFramePr>
          <p:cNvPr id="64" name="차트 63"/>
          <p:cNvGraphicFramePr/>
          <p:nvPr>
            <p:extLst/>
          </p:nvPr>
        </p:nvGraphicFramePr>
        <p:xfrm>
          <a:off x="341470" y="2625725"/>
          <a:ext cx="9295469" cy="294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5" name="Group 3"/>
          <p:cNvGraphicFramePr>
            <a:graphicFrameLocks noGrp="1"/>
          </p:cNvGraphicFramePr>
          <p:nvPr>
            <p:extLst/>
          </p:nvPr>
        </p:nvGraphicFramePr>
        <p:xfrm>
          <a:off x="1253489" y="5537998"/>
          <a:ext cx="8330400" cy="735330"/>
        </p:xfrm>
        <a:graphic>
          <a:graphicData uri="http://schemas.openxmlformats.org/drawingml/2006/table">
            <a:tbl>
              <a:tblPr/>
              <a:tblGrid>
                <a:gridCol w="320400"/>
                <a:gridCol w="320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0400"/>
                <a:gridCol w="320400"/>
                <a:gridCol w="320400"/>
                <a:gridCol w="320400"/>
                <a:gridCol w="320400"/>
                <a:gridCol w="320400"/>
                <a:gridCol w="320400"/>
                <a:gridCol w="320400"/>
                <a:gridCol w="320400"/>
                <a:gridCol w="320400"/>
                <a:gridCol w="320400"/>
                <a:gridCol w="320400"/>
                <a:gridCol w="320400"/>
                <a:gridCol w="320400"/>
                <a:gridCol w="320400"/>
                <a:gridCol w="320400"/>
                <a:gridCol w="320400"/>
                <a:gridCol w="320400"/>
                <a:gridCol w="320400"/>
                <a:gridCol w="320400"/>
                <a:gridCol w="320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20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204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204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8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종합</a:t>
                      </a:r>
                      <a:endParaRPr lang="en-US" altLang="ko-KR" sz="800" b="0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8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만족도</a:t>
                      </a:r>
                      <a:endParaRPr lang="ko-KR" altLang="en-US" sz="8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8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간호과</a:t>
                      </a:r>
                      <a:endParaRPr lang="ko-KR" altLang="en-US" sz="8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건축과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8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경호</a:t>
                      </a:r>
                      <a:endParaRPr lang="en-US" altLang="ko-KR" sz="800" b="0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8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보안과</a:t>
                      </a:r>
                      <a:endParaRPr lang="ko-KR" altLang="en-US" sz="8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8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군사</a:t>
                      </a:r>
                      <a:endParaRPr lang="en-US" altLang="ko-KR" sz="800" b="0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8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학과</a:t>
                      </a:r>
                      <a:endParaRPr lang="ko-KR" altLang="en-US" sz="8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모델과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8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보건</a:t>
                      </a:r>
                      <a:endParaRPr lang="en-US" altLang="ko-KR" sz="800" b="0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8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의료</a:t>
                      </a:r>
                      <a:endParaRPr lang="en-US" altLang="ko-KR" sz="800" b="0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8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행정과</a:t>
                      </a:r>
                      <a:endParaRPr lang="ko-KR" altLang="en-US" sz="8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800" b="0" i="0" u="none" strike="noStrike" spc="-100" baseline="0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뷰티</a:t>
                      </a:r>
                      <a:endParaRPr lang="en-US" altLang="ko-KR" sz="800" b="0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8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디자인과</a:t>
                      </a:r>
                      <a:endParaRPr lang="ko-KR" altLang="en-US" sz="8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8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사회</a:t>
                      </a:r>
                      <a:endParaRPr lang="en-US" altLang="ko-KR" sz="800" b="0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800" b="0" i="0" u="none" strike="noStrike" spc="-100" baseline="0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복지과</a:t>
                      </a:r>
                      <a:endParaRPr lang="ko-KR" altLang="en-US" sz="8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8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산업</a:t>
                      </a:r>
                      <a:endParaRPr lang="en-US" altLang="ko-KR" sz="800" b="0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8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디자인과</a:t>
                      </a:r>
                      <a:endParaRPr lang="ko-KR" altLang="en-US" sz="8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8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세무</a:t>
                      </a:r>
                      <a:endParaRPr lang="en-US" altLang="ko-KR" sz="800" b="0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800" b="0" i="0" u="none" strike="noStrike" spc="-100" baseline="0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회계과</a:t>
                      </a:r>
                      <a:endParaRPr lang="ko-KR" altLang="en-US" sz="8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8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아동</a:t>
                      </a:r>
                      <a:endParaRPr lang="en-US" altLang="ko-KR" sz="800" b="0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8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보육과</a:t>
                      </a:r>
                      <a:endParaRPr lang="ko-KR" altLang="en-US" sz="8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8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안경</a:t>
                      </a:r>
                      <a:endParaRPr lang="en-US" altLang="ko-KR" sz="800" b="0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8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광학과</a:t>
                      </a:r>
                      <a:endParaRPr lang="ko-KR" altLang="en-US" sz="8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800" b="0" i="0" u="none" strike="noStrike" spc="-100" baseline="0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엔터</a:t>
                      </a:r>
                      <a:endParaRPr lang="en-US" altLang="ko-KR" sz="800" b="0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8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테인</a:t>
                      </a:r>
                      <a:endParaRPr lang="en-US" altLang="ko-KR" sz="800" b="0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800" b="0" i="0" u="none" strike="noStrike" spc="-100" baseline="0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먼트과</a:t>
                      </a:r>
                      <a:endParaRPr lang="ko-KR" altLang="en-US" sz="8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8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유아</a:t>
                      </a:r>
                      <a:endParaRPr lang="en-US" altLang="ko-KR" sz="800" b="0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8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교육과</a:t>
                      </a:r>
                      <a:endParaRPr lang="ko-KR" altLang="en-US" sz="8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자동차기계과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8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전기과</a:t>
                      </a:r>
                      <a:endParaRPr lang="ko-KR" altLang="en-US" sz="8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8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컴퓨터정보</a:t>
                      </a:r>
                      <a:endParaRPr lang="en-US" altLang="ko-KR" sz="800" b="0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8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통신과</a:t>
                      </a:r>
                      <a:endParaRPr lang="ko-KR" altLang="en-US" sz="8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8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패션</a:t>
                      </a:r>
                      <a:endParaRPr lang="en-US" altLang="ko-KR" sz="800" b="0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8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디자인과</a:t>
                      </a:r>
                      <a:endParaRPr lang="ko-KR" altLang="en-US" sz="8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8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호텔</a:t>
                      </a:r>
                      <a:endParaRPr lang="en-US" altLang="ko-KR" sz="800" b="0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8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관광</a:t>
                      </a:r>
                      <a:endParaRPr lang="en-US" altLang="ko-KR" sz="800" b="0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8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경영과</a:t>
                      </a:r>
                      <a:endParaRPr lang="ko-KR" altLang="en-US" sz="8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8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호텔</a:t>
                      </a:r>
                      <a:endParaRPr lang="en-US" altLang="ko-KR" sz="800" b="0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8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외식</a:t>
                      </a:r>
                      <a:endParaRPr lang="en-US" altLang="ko-KR" sz="800" b="0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800" b="0" i="0" u="none" strike="noStrike" spc="-100" baseline="0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조리과</a:t>
                      </a:r>
                      <a:endParaRPr lang="ko-KR" altLang="en-US" sz="8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8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사회</a:t>
                      </a:r>
                      <a:endParaRPr lang="en-US" altLang="ko-KR" sz="800" b="0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8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복지</a:t>
                      </a:r>
                      <a:endParaRPr lang="en-US" altLang="ko-KR" sz="800" b="0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8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학과</a:t>
                      </a:r>
                      <a:endParaRPr lang="en-US" altLang="ko-KR" sz="800" b="0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en-US" altLang="ko-KR" sz="6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6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전공심화</a:t>
                      </a:r>
                      <a:r>
                        <a:rPr lang="en-US" altLang="ko-KR" sz="6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en-US" altLang="ko-KR" sz="7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8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아동</a:t>
                      </a:r>
                      <a:endParaRPr lang="en-US" altLang="ko-KR" sz="800" b="0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8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보육</a:t>
                      </a:r>
                      <a:endParaRPr lang="en-US" altLang="ko-KR" sz="800" b="0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8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학과</a:t>
                      </a:r>
                      <a:endParaRPr lang="en-US" altLang="ko-KR" sz="800" b="0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en-US" altLang="ko-KR" sz="6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</a:t>
                      </a:r>
                      <a:r>
                        <a:rPr lang="ko-KR" altLang="en-US" sz="6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전공심화</a:t>
                      </a:r>
                      <a:r>
                        <a:rPr lang="en-US" altLang="ko-KR" sz="6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  <a:endParaRPr lang="en-US" altLang="ko-KR" sz="8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8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유아</a:t>
                      </a:r>
                      <a:endParaRPr lang="en-US" altLang="ko-KR" sz="800" b="0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8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교육</a:t>
                      </a:r>
                      <a:endParaRPr lang="en-US" altLang="ko-KR" sz="800" b="0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8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학과</a:t>
                      </a:r>
                      <a:endParaRPr lang="en-US" altLang="ko-KR" sz="800" b="0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en-US" altLang="ko-KR" sz="6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</a:t>
                      </a:r>
                      <a:r>
                        <a:rPr lang="ko-KR" altLang="en-US" sz="6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전공심화</a:t>
                      </a:r>
                      <a:r>
                        <a:rPr lang="en-US" altLang="ko-KR" sz="6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  <a:endParaRPr lang="en-US" altLang="ko-KR" sz="8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8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정보</a:t>
                      </a:r>
                      <a:endParaRPr lang="en-US" altLang="ko-KR" sz="800" b="0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8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통신</a:t>
                      </a:r>
                      <a:endParaRPr lang="en-US" altLang="ko-KR" sz="800" b="0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8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공학과</a:t>
                      </a:r>
                      <a:endParaRPr lang="en-US" altLang="ko-KR" sz="800" b="0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en-US" altLang="ko-KR" sz="6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</a:t>
                      </a:r>
                      <a:r>
                        <a:rPr lang="ko-KR" altLang="en-US" sz="6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전공심화</a:t>
                      </a:r>
                      <a:r>
                        <a:rPr lang="en-US" altLang="ko-KR" sz="6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  <a:r>
                        <a:rPr lang="ko-KR" altLang="en-US" sz="8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endParaRPr lang="en-US" altLang="ko-KR" sz="800" b="0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8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호텔</a:t>
                      </a:r>
                      <a:endParaRPr lang="en-US" altLang="ko-KR" sz="800" b="0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8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관광</a:t>
                      </a:r>
                      <a:endParaRPr lang="en-US" altLang="ko-KR" sz="800" b="0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8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경영</a:t>
                      </a:r>
                      <a:endParaRPr lang="en-US" altLang="ko-KR" sz="800" b="0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8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학과</a:t>
                      </a:r>
                      <a:endParaRPr lang="en-US" altLang="ko-KR" sz="800" b="0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en-US" altLang="ko-KR" sz="7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</a:t>
                      </a:r>
                      <a:r>
                        <a:rPr lang="ko-KR" altLang="en-US" sz="6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전공심화</a:t>
                      </a:r>
                      <a:r>
                        <a:rPr lang="en-US" altLang="ko-KR" sz="6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  <a:endParaRPr lang="en-US" altLang="ko-KR" sz="8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kern="1200" cap="none" spc="-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(209)</a:t>
                      </a:r>
                      <a:endParaRPr kumimoji="1" lang="en-US" altLang="ko-KR" sz="800" b="0" i="0" u="none" strike="noStrike" kern="1200" cap="none" spc="-5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(9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)*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(13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)*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(8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)*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(12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)*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(12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)*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(10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)*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(10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)*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(8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)*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(15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)*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(11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)*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(7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)*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(15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)*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(11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)*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(11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)*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(6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)*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(16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)*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(4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)*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(4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)*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(12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)*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(7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)*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(3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)*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(1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)*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(1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)*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(1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)*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(2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)*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66" name="직선 연결선 65"/>
          <p:cNvCxnSpPr/>
          <p:nvPr/>
        </p:nvCxnSpPr>
        <p:spPr>
          <a:xfrm>
            <a:off x="1243780" y="4291191"/>
            <a:ext cx="8316000" cy="0"/>
          </a:xfrm>
          <a:prstGeom prst="line">
            <a:avLst/>
          </a:prstGeom>
          <a:ln w="15875" cmpd="sng">
            <a:solidFill>
              <a:srgbClr val="C00000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7" name="Group 3"/>
          <p:cNvGraphicFramePr>
            <a:graphicFrameLocks noGrp="1"/>
          </p:cNvGraphicFramePr>
          <p:nvPr>
            <p:extLst/>
          </p:nvPr>
        </p:nvGraphicFramePr>
        <p:xfrm>
          <a:off x="1253489" y="2987952"/>
          <a:ext cx="8331596" cy="208800"/>
        </p:xfrm>
        <a:graphic>
          <a:graphicData uri="http://schemas.openxmlformats.org/drawingml/2006/table">
            <a:tbl>
              <a:tblPr/>
              <a:tblGrid>
                <a:gridCol w="320446"/>
                <a:gridCol w="320446"/>
                <a:gridCol w="320446"/>
                <a:gridCol w="320446"/>
                <a:gridCol w="320446"/>
                <a:gridCol w="320446"/>
                <a:gridCol w="320446"/>
                <a:gridCol w="320446"/>
                <a:gridCol w="320446"/>
                <a:gridCol w="320446"/>
                <a:gridCol w="320446"/>
                <a:gridCol w="320446"/>
                <a:gridCol w="320446"/>
                <a:gridCol w="320446"/>
                <a:gridCol w="320446"/>
                <a:gridCol w="320446"/>
                <a:gridCol w="320446"/>
                <a:gridCol w="320446"/>
                <a:gridCol w="320446"/>
                <a:gridCol w="320446"/>
                <a:gridCol w="320446"/>
                <a:gridCol w="3204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04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2044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2044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2044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08800">
                <a:tc>
                  <a:txBody>
                    <a:bodyPr/>
                    <a:lstStyle/>
                    <a:p>
                      <a:pPr algn="ctr" fontAlgn="t"/>
                      <a:endParaRPr lang="ko-KR" altLang="en-US" sz="8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5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2.5</a:t>
                      </a:r>
                      <a:endParaRPr lang="en-US" altLang="ko-KR" sz="75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5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0.9</a:t>
                      </a:r>
                      <a:endParaRPr lang="en-US" altLang="ko-KR" sz="75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5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6.1</a:t>
                      </a:r>
                      <a:endParaRPr lang="en-US" altLang="ko-KR" sz="75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5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1.2</a:t>
                      </a:r>
                      <a:endParaRPr lang="en-US" altLang="ko-KR" sz="75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5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0.9</a:t>
                      </a:r>
                      <a:endParaRPr lang="en-US" altLang="ko-KR" sz="75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5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5.2</a:t>
                      </a:r>
                      <a:endParaRPr lang="en-US" altLang="ko-KR" sz="75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5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6.4</a:t>
                      </a:r>
                      <a:endParaRPr lang="en-US" altLang="ko-KR" sz="75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5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1.9</a:t>
                      </a:r>
                      <a:endParaRPr lang="en-US" altLang="ko-KR" sz="75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5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0.7</a:t>
                      </a:r>
                      <a:endParaRPr lang="en-US" altLang="ko-KR" sz="75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5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1.6</a:t>
                      </a:r>
                      <a:endParaRPr lang="en-US" altLang="ko-KR" sz="75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5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3.1</a:t>
                      </a:r>
                      <a:endParaRPr lang="en-US" altLang="ko-KR" sz="75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5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2.0</a:t>
                      </a:r>
                      <a:endParaRPr lang="en-US" altLang="ko-KR" sz="75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5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1.3</a:t>
                      </a:r>
                      <a:endParaRPr lang="en-US" altLang="ko-KR" sz="75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5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1.3</a:t>
                      </a:r>
                      <a:endParaRPr lang="en-US" altLang="ko-KR" sz="75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5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2.8</a:t>
                      </a:r>
                      <a:endParaRPr lang="en-US" altLang="ko-KR" sz="75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5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1.4</a:t>
                      </a:r>
                      <a:endParaRPr lang="en-US" altLang="ko-KR" sz="75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5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6.4</a:t>
                      </a:r>
                      <a:endParaRPr lang="en-US" altLang="ko-KR" sz="75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5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5.8</a:t>
                      </a:r>
                      <a:endParaRPr lang="en-US" altLang="ko-KR" sz="75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5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1.1</a:t>
                      </a:r>
                      <a:endParaRPr lang="en-US" altLang="ko-KR" sz="75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5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4.8</a:t>
                      </a:r>
                      <a:endParaRPr lang="en-US" altLang="ko-KR" sz="75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5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18.8</a:t>
                      </a:r>
                      <a:endParaRPr lang="en-US" altLang="ko-KR" sz="75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5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18.0</a:t>
                      </a:r>
                      <a:endParaRPr lang="en-US" altLang="ko-KR" sz="75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5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7.7</a:t>
                      </a:r>
                      <a:endParaRPr lang="en-US" altLang="ko-KR" sz="75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5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-</a:t>
                      </a:r>
                      <a:endParaRPr lang="en-US" altLang="ko-KR" sz="75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5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6.4</a:t>
                      </a:r>
                      <a:endParaRPr lang="en-US" altLang="ko-KR" sz="75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8" name="직사각형 67"/>
          <p:cNvSpPr/>
          <p:nvPr/>
        </p:nvSpPr>
        <p:spPr>
          <a:xfrm>
            <a:off x="349250" y="3004332"/>
            <a:ext cx="848810" cy="1764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</a:pPr>
            <a:r>
              <a:rPr lang="ko-KR" altLang="en-US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종합만족도</a:t>
            </a:r>
            <a:endParaRPr lang="en-US" altLang="ko-KR" sz="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  <a:p>
            <a:pPr algn="r">
              <a:spcBef>
                <a:spcPct val="0"/>
              </a:spcBef>
            </a:pPr>
            <a:r>
              <a:rPr lang="ko-KR" altLang="en-US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대비 </a:t>
            </a:r>
            <a:r>
              <a:rPr lang="en-US" altLang="ko-KR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GAP </a:t>
            </a:r>
            <a:r>
              <a:rPr lang="ko-KR" altLang="en-US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▶</a:t>
            </a:r>
            <a:endParaRPr lang="en-US" altLang="ko-KR" sz="80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71" name="Freeform 101"/>
          <p:cNvSpPr>
            <a:spLocks/>
          </p:cNvSpPr>
          <p:nvPr/>
        </p:nvSpPr>
        <p:spPr bwMode="auto">
          <a:xfrm>
            <a:off x="8362143" y="4096262"/>
            <a:ext cx="275373" cy="275373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2" name="Freeform 101"/>
          <p:cNvSpPr>
            <a:spLocks/>
          </p:cNvSpPr>
          <p:nvPr/>
        </p:nvSpPr>
        <p:spPr bwMode="auto">
          <a:xfrm>
            <a:off x="8049344" y="3385371"/>
            <a:ext cx="275373" cy="275373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/>
          <a:lstStyle/>
          <a:p>
            <a:endParaRPr lang="ko-KR" altLang="en-US"/>
          </a:p>
        </p:txBody>
      </p:sp>
      <p:cxnSp>
        <p:nvCxnSpPr>
          <p:cNvPr id="22" name="직선 연결선 21"/>
          <p:cNvCxnSpPr/>
          <p:nvPr/>
        </p:nvCxnSpPr>
        <p:spPr>
          <a:xfrm>
            <a:off x="1568624" y="3196752"/>
            <a:ext cx="0" cy="280800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3743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차트 27"/>
          <p:cNvGraphicFramePr/>
          <p:nvPr>
            <p:extLst/>
          </p:nvPr>
        </p:nvGraphicFramePr>
        <p:xfrm>
          <a:off x="341470" y="2625725"/>
          <a:ext cx="9295469" cy="294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</a:t>
            </a:r>
            <a:r>
              <a:rPr lang="en-US" altLang="ko-KR" dirty="0" smtClean="0"/>
              <a:t>. </a:t>
            </a:r>
            <a:r>
              <a:rPr lang="ko-KR" altLang="en-US" dirty="0"/>
              <a:t>주요 만족도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altLang="ko-KR" dirty="0"/>
              <a:t>1) </a:t>
            </a:r>
            <a:r>
              <a:rPr lang="ko-KR" altLang="en-US" dirty="0"/>
              <a:t>전체</a:t>
            </a:r>
          </a:p>
        </p:txBody>
      </p:sp>
      <p:sp>
        <p:nvSpPr>
          <p:cNvPr id="13" name="내용 개체 틀 1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/>
            <a:r>
              <a:rPr lang="ko-KR" altLang="en-US" dirty="0" smtClean="0"/>
              <a:t>세부항목별로 살펴보면</a:t>
            </a:r>
            <a:r>
              <a:rPr lang="en-US" altLang="ko-KR" dirty="0" smtClean="0"/>
              <a:t>, ‘</a:t>
            </a:r>
            <a:r>
              <a:rPr lang="ko-KR" altLang="en-US" dirty="0" smtClean="0"/>
              <a:t>향후 발전 가능성</a:t>
            </a:r>
            <a:r>
              <a:rPr lang="en-US" altLang="ko-KR" dirty="0" smtClean="0"/>
              <a:t>’</a:t>
            </a:r>
            <a:r>
              <a:rPr lang="ko-KR" altLang="en-US" dirty="0"/>
              <a:t>이</a:t>
            </a:r>
            <a:r>
              <a:rPr lang="ko-KR" altLang="en-US" dirty="0" smtClean="0"/>
              <a:t> </a:t>
            </a:r>
            <a:r>
              <a:rPr lang="en-US" altLang="ko-KR" dirty="0" smtClean="0"/>
              <a:t>72.1</a:t>
            </a:r>
            <a:r>
              <a:rPr lang="ko-KR" altLang="en-US" dirty="0" smtClean="0"/>
              <a:t>점으로 </a:t>
            </a:r>
            <a:r>
              <a:rPr lang="ko-KR" altLang="en-US" dirty="0"/>
              <a:t>가장 높고</a:t>
            </a:r>
            <a:r>
              <a:rPr lang="en-US" altLang="ko-KR" dirty="0"/>
              <a:t>, </a:t>
            </a:r>
            <a:r>
              <a:rPr lang="ko-KR" altLang="en-US" dirty="0" smtClean="0"/>
              <a:t>이어서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인성 함양을 위한 진로</a:t>
            </a:r>
            <a:r>
              <a:rPr lang="en-US" altLang="ko-KR" dirty="0" smtClean="0"/>
              <a:t>/</a:t>
            </a:r>
            <a:r>
              <a:rPr lang="ko-KR" altLang="en-US" dirty="0" smtClean="0"/>
              <a:t>지도</a:t>
            </a:r>
            <a:r>
              <a:rPr lang="en-US" altLang="ko-KR" dirty="0" smtClean="0"/>
              <a:t>’(68.5</a:t>
            </a:r>
            <a:r>
              <a:rPr lang="ko-KR" altLang="en-US" dirty="0" smtClean="0"/>
              <a:t>점</a:t>
            </a:r>
            <a:r>
              <a:rPr lang="en-US" altLang="ko-KR" dirty="0" smtClean="0"/>
              <a:t>) &gt; </a:t>
            </a:r>
            <a:br>
              <a:rPr lang="en-US" altLang="ko-KR" dirty="0" smtClean="0"/>
            </a:br>
            <a:r>
              <a:rPr lang="en-US" altLang="ko-KR" dirty="0" smtClean="0"/>
              <a:t>‘</a:t>
            </a:r>
            <a:r>
              <a:rPr lang="ko-KR" altLang="en-US" dirty="0" smtClean="0"/>
              <a:t>우수한 교수진 확보</a:t>
            </a:r>
            <a:r>
              <a:rPr lang="en-US" altLang="ko-KR" dirty="0" smtClean="0"/>
              <a:t>’(68.3</a:t>
            </a:r>
            <a:r>
              <a:rPr lang="ko-KR" altLang="en-US" dirty="0" smtClean="0"/>
              <a:t>점</a:t>
            </a:r>
            <a:r>
              <a:rPr lang="en-US" altLang="ko-KR" dirty="0" smtClean="0"/>
              <a:t>) &gt; ‘</a:t>
            </a:r>
            <a:r>
              <a:rPr lang="ko-KR" altLang="en-US" dirty="0" smtClean="0"/>
              <a:t>지역사회 발전 기여</a:t>
            </a:r>
            <a:r>
              <a:rPr lang="en-US" altLang="ko-KR" dirty="0" smtClean="0"/>
              <a:t>’(67.1</a:t>
            </a:r>
            <a:r>
              <a:rPr lang="ko-KR" altLang="en-US" dirty="0" smtClean="0"/>
              <a:t>점</a:t>
            </a:r>
            <a:r>
              <a:rPr lang="en-US" altLang="ko-KR" dirty="0" smtClean="0"/>
              <a:t>) </a:t>
            </a:r>
            <a:r>
              <a:rPr lang="ko-KR" altLang="en-US" dirty="0" smtClean="0"/>
              <a:t>순으로 나타남</a:t>
            </a:r>
            <a:r>
              <a:rPr lang="en-US" altLang="ko-KR" dirty="0" smtClean="0"/>
              <a:t>.</a:t>
            </a:r>
          </a:p>
          <a:p>
            <a:pPr lvl="0"/>
            <a:r>
              <a:rPr lang="ko-KR" altLang="en-US" dirty="0" smtClean="0"/>
              <a:t>반면</a:t>
            </a:r>
            <a:r>
              <a:rPr lang="en-US" altLang="ko-KR" dirty="0" smtClean="0"/>
              <a:t>, ‘</a:t>
            </a:r>
            <a:r>
              <a:rPr lang="ko-KR" altLang="en-US" dirty="0" smtClean="0"/>
              <a:t>기숙사 시설 및 생활 우수</a:t>
            </a:r>
            <a:r>
              <a:rPr lang="en-US" altLang="ko-KR" dirty="0" smtClean="0"/>
              <a:t>’</a:t>
            </a:r>
            <a:r>
              <a:rPr lang="ko-KR" altLang="en-US" dirty="0" smtClean="0"/>
              <a:t>는 </a:t>
            </a:r>
            <a:r>
              <a:rPr lang="en-US" altLang="ko-KR" dirty="0" smtClean="0"/>
              <a:t>59.4</a:t>
            </a:r>
            <a:r>
              <a:rPr lang="ko-KR" altLang="en-US" dirty="0" smtClean="0"/>
              <a:t>점으로 가장 낮은 만족도를 보임</a:t>
            </a:r>
            <a:r>
              <a:rPr lang="en-US" altLang="ko-KR" dirty="0" smtClean="0"/>
              <a:t>.</a:t>
            </a:r>
            <a:endParaRPr lang="en-US" altLang="ko-KR" dirty="0"/>
          </a:p>
        </p:txBody>
      </p:sp>
      <p:grpSp>
        <p:nvGrpSpPr>
          <p:cNvPr id="30" name="그룹 29"/>
          <p:cNvGrpSpPr/>
          <p:nvPr/>
        </p:nvGrpSpPr>
        <p:grpSpPr>
          <a:xfrm>
            <a:off x="338573" y="2421273"/>
            <a:ext cx="9216000" cy="215565"/>
            <a:chOff x="329780" y="1103179"/>
            <a:chExt cx="19296159" cy="215565"/>
          </a:xfrm>
        </p:grpSpPr>
        <p:sp>
          <p:nvSpPr>
            <p:cNvPr id="31" name="Text Box 5"/>
            <p:cNvSpPr txBox="1">
              <a:spLocks noChangeArrowheads="1"/>
            </p:cNvSpPr>
            <p:nvPr/>
          </p:nvSpPr>
          <p:spPr bwMode="auto">
            <a:xfrm>
              <a:off x="16202496" y="1169890"/>
              <a:ext cx="3423443" cy="138499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0" tIns="0" rIns="0" bIns="0" anchor="b" anchorCtr="0">
              <a:spAutoFit/>
            </a:bodyPr>
            <a:lstStyle/>
            <a:p>
              <a:pPr algn="r">
                <a:defRPr/>
              </a:pPr>
              <a:r>
                <a:rPr lang="en-US" altLang="ko-KR" sz="900" dirty="0">
                  <a:latin typeface="Trebuchet MS" panose="020B0603020202020204" pitchFamily="34" charset="0"/>
                </a:rPr>
                <a:t>(Base=</a:t>
              </a:r>
              <a:r>
                <a:rPr lang="ko-KR" altLang="en-US" sz="900" dirty="0">
                  <a:latin typeface="Trebuchet MS" panose="020B0603020202020204" pitchFamily="34" charset="0"/>
                </a:rPr>
                <a:t>전체</a:t>
              </a:r>
              <a:r>
                <a:rPr lang="en-US" altLang="ko-KR" sz="900" dirty="0">
                  <a:latin typeface="Trebuchet MS" panose="020B0603020202020204" pitchFamily="34" charset="0"/>
                </a:rPr>
                <a:t>, </a:t>
              </a:r>
              <a:r>
                <a:rPr lang="en-US" altLang="ko-KR" sz="900" dirty="0" smtClean="0">
                  <a:latin typeface="Trebuchet MS" panose="020B0603020202020204" pitchFamily="34" charset="0"/>
                </a:rPr>
                <a:t>n=209, </a:t>
              </a:r>
              <a:r>
                <a:rPr lang="en-US" altLang="ko-KR" sz="900" dirty="0">
                  <a:latin typeface="Trebuchet MS" panose="020B0603020202020204" pitchFamily="34" charset="0"/>
                </a:rPr>
                <a:t>100</a:t>
              </a:r>
              <a:r>
                <a:rPr lang="ko-KR" altLang="en-US" sz="900" dirty="0">
                  <a:latin typeface="Trebuchet MS" panose="020B0603020202020204" pitchFamily="34" charset="0"/>
                </a:rPr>
                <a:t>점 만점</a:t>
              </a:r>
              <a:r>
                <a:rPr lang="en-US" altLang="ko-KR" sz="900" dirty="0">
                  <a:latin typeface="Trebuchet MS" panose="020B0603020202020204" pitchFamily="34" charset="0"/>
                </a:rPr>
                <a:t>)</a:t>
              </a:r>
              <a:endParaRPr lang="en-US" altLang="ko-KR" sz="900" dirty="0"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cxnSp>
          <p:nvCxnSpPr>
            <p:cNvPr id="33" name="직선 연결선 32"/>
            <p:cNvCxnSpPr/>
            <p:nvPr/>
          </p:nvCxnSpPr>
          <p:spPr>
            <a:xfrm>
              <a:off x="329780" y="1317156"/>
              <a:ext cx="19296159" cy="1588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직사각형 33"/>
            <p:cNvSpPr/>
            <p:nvPr/>
          </p:nvSpPr>
          <p:spPr bwMode="auto">
            <a:xfrm>
              <a:off x="362732" y="1103179"/>
              <a:ext cx="2222553" cy="1846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spAutoFit/>
            </a:bodyPr>
            <a:lstStyle/>
            <a:p>
              <a:pPr marL="242888" indent="-242888">
                <a:buClr>
                  <a:srgbClr val="00713B"/>
                </a:buClr>
                <a:buSzPct val="110000"/>
                <a:buFont typeface="Wingdings" panose="05000000000000000000" pitchFamily="2" charset="2"/>
                <a:buChar char="&amp;"/>
                <a:defRPr/>
              </a:pPr>
              <a:r>
                <a:rPr lang="ko-KR" altLang="en-US" sz="1200" b="1" i="1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주요 만족도</a:t>
              </a:r>
            </a:p>
          </p:txBody>
        </p:sp>
      </p:grpSp>
      <p:graphicFrame>
        <p:nvGraphicFramePr>
          <p:cNvPr id="17" name="Group 3"/>
          <p:cNvGraphicFramePr>
            <a:graphicFrameLocks noGrp="1"/>
          </p:cNvGraphicFramePr>
          <p:nvPr>
            <p:extLst/>
          </p:nvPr>
        </p:nvGraphicFramePr>
        <p:xfrm>
          <a:off x="1250274" y="5517232"/>
          <a:ext cx="8330400" cy="558165"/>
        </p:xfrm>
        <a:graphic>
          <a:graphicData uri="http://schemas.openxmlformats.org/drawingml/2006/table">
            <a:tbl>
              <a:tblPr/>
              <a:tblGrid>
                <a:gridCol w="5206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20650"/>
                <a:gridCol w="520650"/>
                <a:gridCol w="520650"/>
                <a:gridCol w="520650"/>
                <a:gridCol w="520650"/>
                <a:gridCol w="520650"/>
                <a:gridCol w="520650"/>
                <a:gridCol w="520650"/>
                <a:gridCol w="520650"/>
                <a:gridCol w="520650"/>
                <a:gridCol w="5206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206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206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2065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2065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종합</a:t>
                      </a:r>
                      <a:endParaRPr lang="en-US" altLang="ko-KR" sz="900" b="0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만족도</a:t>
                      </a:r>
                      <a:endParaRPr lang="en-US" altLang="ko-KR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장학금 </a:t>
                      </a:r>
                      <a:endParaRPr lang="en-US" altLang="ko-KR" sz="900" b="0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지원 만족</a:t>
                      </a:r>
                      <a:endParaRPr lang="en-US" altLang="ko-KR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인성</a:t>
                      </a:r>
                      <a:endParaRPr lang="en-US" altLang="ko-KR" sz="900" b="0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함양을</a:t>
                      </a:r>
                      <a:endParaRPr lang="en-US" altLang="ko-KR" sz="900" b="0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위한 </a:t>
                      </a:r>
                      <a:endParaRPr lang="en-US" altLang="ko-KR" sz="900" b="0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진로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지도</a:t>
                      </a:r>
                      <a:endParaRPr lang="en-US" altLang="ko-KR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우수한 </a:t>
                      </a:r>
                      <a:endParaRPr lang="en-US" altLang="ko-KR" sz="900" b="0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교수진 </a:t>
                      </a:r>
                      <a:endParaRPr lang="en-US" altLang="ko-KR" sz="900" b="0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확보</a:t>
                      </a:r>
                      <a:endParaRPr lang="en-US" altLang="ko-KR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교육시설 및 </a:t>
                      </a:r>
                      <a:endParaRPr lang="en-US" altLang="ko-KR" sz="900" b="0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복지시설 </a:t>
                      </a:r>
                      <a:endParaRPr lang="en-US" altLang="ko-KR" sz="900" b="0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기숙사 </a:t>
                      </a:r>
                      <a:endParaRPr lang="en-US" altLang="ko-KR" sz="900" b="0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시설 및 </a:t>
                      </a:r>
                      <a:endParaRPr lang="en-US" altLang="ko-KR" sz="900" b="0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생활</a:t>
                      </a:r>
                      <a:endParaRPr lang="en-US" altLang="ko-KR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편리한</a:t>
                      </a:r>
                      <a:endParaRPr lang="en-US" altLang="ko-KR" sz="900" b="0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통학</a:t>
                      </a:r>
                      <a:endParaRPr lang="en-US" altLang="ko-KR" sz="900" b="0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교통편 </a:t>
                      </a:r>
                      <a:endParaRPr lang="en-US" altLang="ko-KR" sz="900" b="0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제공</a:t>
                      </a:r>
                      <a:endParaRPr lang="en-US" altLang="ko-KR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학생상담</a:t>
                      </a:r>
                      <a:endParaRPr lang="en-US" altLang="ko-KR" sz="900" b="0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서비스</a:t>
                      </a:r>
                      <a:endParaRPr lang="en-US" altLang="ko-KR" sz="900" b="0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실질적 </a:t>
                      </a:r>
                      <a:endParaRPr lang="en-US" altLang="ko-KR" sz="900" b="0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도움</a:t>
                      </a:r>
                      <a:endParaRPr lang="en-US" altLang="ko-KR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다양한</a:t>
                      </a:r>
                      <a:endParaRPr lang="en-US" altLang="ko-KR" sz="900" b="0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취업지원</a:t>
                      </a:r>
                      <a:endParaRPr lang="en-US" altLang="ko-KR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지역사회</a:t>
                      </a:r>
                      <a:endParaRPr lang="en-US" altLang="ko-KR" sz="900" b="0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발전 기여</a:t>
                      </a:r>
                      <a:endParaRPr lang="en-US" altLang="ko-KR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주변인 </a:t>
                      </a:r>
                      <a:endParaRPr lang="en-US" altLang="ko-KR" sz="900" b="0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평가</a:t>
                      </a:r>
                      <a:endParaRPr lang="en-US" altLang="ko-KR" sz="900" b="0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긍정적</a:t>
                      </a:r>
                      <a:endParaRPr lang="en-US" altLang="ko-KR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대학 </a:t>
                      </a:r>
                      <a:endParaRPr lang="en-US" altLang="ko-KR" sz="900" b="0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강점에</a:t>
                      </a:r>
                      <a:endParaRPr lang="en-US" altLang="ko-KR" sz="900" b="0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부합하는</a:t>
                      </a:r>
                      <a:endParaRPr lang="en-US" altLang="ko-KR" sz="900" b="0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특성화</a:t>
                      </a:r>
                      <a:endParaRPr lang="en-US" altLang="ko-KR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향후</a:t>
                      </a:r>
                      <a:endParaRPr lang="en-US" altLang="ko-KR" sz="900" b="0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발전</a:t>
                      </a:r>
                      <a:endParaRPr lang="en-US" altLang="ko-KR" sz="900" b="0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가능성</a:t>
                      </a:r>
                      <a:endParaRPr lang="en-US" altLang="ko-KR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학교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학생</a:t>
                      </a:r>
                      <a:endParaRPr lang="en-US" altLang="ko-KR" sz="900" b="0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정보 공유</a:t>
                      </a:r>
                      <a:endParaRPr lang="en-US" altLang="ko-KR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전반적</a:t>
                      </a:r>
                      <a:endParaRPr lang="en-US" altLang="ko-KR" sz="900" b="0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만족도</a:t>
                      </a:r>
                      <a:endParaRPr lang="en-US" altLang="ko-KR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추천 의향</a:t>
                      </a:r>
                      <a:endParaRPr lang="en-US" altLang="ko-KR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43584" y="6381750"/>
            <a:ext cx="3621184" cy="41549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 </a:t>
            </a:r>
            <a:r>
              <a: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전년 대비 </a:t>
            </a:r>
            <a:r>
              <a:rPr lang="en-U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GAP (2018-2017) / </a:t>
            </a:r>
            <a:r>
              <a: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전체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대비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GAP (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차원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-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종합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)</a:t>
            </a:r>
          </a:p>
          <a:p>
            <a:pPr marL="288925" indent="-288925">
              <a:defRPr/>
            </a:pP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** 2018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년 신규 조사 </a:t>
            </a:r>
            <a:r>
              <a: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차원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  <a:p>
            <a:pPr marL="288925" indent="-288925">
              <a:defRPr/>
            </a:pP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※ GAP :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소수점 둘째 자리 반올림으로 인한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0.1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의 오차가 있을 수 있음 </a:t>
            </a:r>
          </a:p>
        </p:txBody>
      </p:sp>
      <p:graphicFrame>
        <p:nvGraphicFramePr>
          <p:cNvPr id="19" name="Group 3"/>
          <p:cNvGraphicFramePr>
            <a:graphicFrameLocks noGrp="1"/>
          </p:cNvGraphicFramePr>
          <p:nvPr>
            <p:extLst/>
          </p:nvPr>
        </p:nvGraphicFramePr>
        <p:xfrm>
          <a:off x="1257213" y="3192244"/>
          <a:ext cx="8297360" cy="208800"/>
        </p:xfrm>
        <a:graphic>
          <a:graphicData uri="http://schemas.openxmlformats.org/drawingml/2006/table">
            <a:tbl>
              <a:tblPr/>
              <a:tblGrid>
                <a:gridCol w="5185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8585"/>
                <a:gridCol w="518585"/>
                <a:gridCol w="518585"/>
                <a:gridCol w="518585"/>
                <a:gridCol w="518585"/>
                <a:gridCol w="518585"/>
                <a:gridCol w="518585"/>
                <a:gridCol w="518585"/>
                <a:gridCol w="518585"/>
                <a:gridCol w="518585"/>
                <a:gridCol w="51858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185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1858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1858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1858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08800">
                <a:tc>
                  <a:txBody>
                    <a:bodyPr/>
                    <a:lstStyle/>
                    <a:p>
                      <a:pPr algn="ctr" fontAlgn="t"/>
                      <a:endParaRPr kumimoji="1" lang="en-US" altLang="ko-KR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1.5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3.1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2.9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0.5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6.0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4.6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0.9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1.3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1.7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1.4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0.9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6.7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5.9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2.0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2.3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6" name="직선 연결선 25"/>
          <p:cNvCxnSpPr/>
          <p:nvPr/>
        </p:nvCxnSpPr>
        <p:spPr>
          <a:xfrm>
            <a:off x="1243780" y="4382196"/>
            <a:ext cx="8316000" cy="0"/>
          </a:xfrm>
          <a:prstGeom prst="line">
            <a:avLst/>
          </a:prstGeom>
          <a:ln w="15875" cmpd="sng">
            <a:solidFill>
              <a:srgbClr val="C00000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연결선 40"/>
          <p:cNvCxnSpPr/>
          <p:nvPr/>
        </p:nvCxnSpPr>
        <p:spPr>
          <a:xfrm>
            <a:off x="1767556" y="3389649"/>
            <a:ext cx="0" cy="271800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연결선 41"/>
          <p:cNvCxnSpPr/>
          <p:nvPr/>
        </p:nvCxnSpPr>
        <p:spPr>
          <a:xfrm>
            <a:off x="8524122" y="3417040"/>
            <a:ext cx="0" cy="271800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101"/>
          <p:cNvSpPr>
            <a:spLocks/>
          </p:cNvSpPr>
          <p:nvPr/>
        </p:nvSpPr>
        <p:spPr bwMode="auto">
          <a:xfrm>
            <a:off x="4002148" y="3908543"/>
            <a:ext cx="275373" cy="275373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22" name="Freeform 101"/>
          <p:cNvSpPr>
            <a:spLocks/>
          </p:cNvSpPr>
          <p:nvPr/>
        </p:nvSpPr>
        <p:spPr bwMode="auto">
          <a:xfrm>
            <a:off x="7655804" y="3763639"/>
            <a:ext cx="275373" cy="275373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360278" y="3213249"/>
            <a:ext cx="848810" cy="1764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</a:pP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전체 대비 </a:t>
            </a:r>
            <a:r>
              <a:rPr lang="en-US" altLang="ko-KR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GAP </a:t>
            </a: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▶</a:t>
            </a:r>
            <a:endParaRPr lang="en-US" altLang="ko-KR" sz="80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</p:txBody>
      </p:sp>
      <p:cxnSp>
        <p:nvCxnSpPr>
          <p:cNvPr id="24" name="직선 연결선 23"/>
          <p:cNvCxnSpPr/>
          <p:nvPr/>
        </p:nvCxnSpPr>
        <p:spPr>
          <a:xfrm>
            <a:off x="9043993" y="3420454"/>
            <a:ext cx="0" cy="271800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2748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2. </a:t>
            </a:r>
            <a:r>
              <a:rPr lang="ko-KR" altLang="en-US" dirty="0"/>
              <a:t>주요 만족도</a:t>
            </a:r>
          </a:p>
        </p:txBody>
      </p:sp>
      <p:sp>
        <p:nvSpPr>
          <p:cNvPr id="14" name="텍스트 개체 틀 1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pPr lvl="0"/>
            <a:r>
              <a:rPr lang="en-US" altLang="ko-KR" dirty="0" smtClean="0"/>
              <a:t>2) </a:t>
            </a:r>
            <a:r>
              <a:rPr lang="ko-KR" altLang="en-US" dirty="0" smtClean="0"/>
              <a:t>성별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자녀 계열별</a:t>
            </a:r>
            <a:endParaRPr lang="ko-KR" altLang="en-US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919509" y="1037658"/>
            <a:ext cx="1635064" cy="13849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rIns="0" bIns="0" anchor="b" anchorCtr="0">
            <a:spAutoFit/>
          </a:bodyPr>
          <a:lstStyle/>
          <a:p>
            <a:pPr algn="r">
              <a:defRPr/>
            </a:pPr>
            <a:r>
              <a:rPr lang="en-US" altLang="ko-KR" sz="900" dirty="0">
                <a:latin typeface="Trebuchet MS" panose="020B0603020202020204" pitchFamily="34" charset="0"/>
              </a:rPr>
              <a:t>(Base=</a:t>
            </a:r>
            <a:r>
              <a:rPr lang="ko-KR" altLang="en-US" sz="900" dirty="0">
                <a:latin typeface="Trebuchet MS" panose="020B0603020202020204" pitchFamily="34" charset="0"/>
              </a:rPr>
              <a:t>전체</a:t>
            </a:r>
            <a:r>
              <a:rPr lang="en-US" altLang="ko-KR" sz="900" dirty="0">
                <a:latin typeface="Trebuchet MS" panose="020B0603020202020204" pitchFamily="34" charset="0"/>
              </a:rPr>
              <a:t>, </a:t>
            </a:r>
            <a:r>
              <a:rPr lang="en-US" altLang="ko-KR" sz="900" dirty="0" smtClean="0">
                <a:latin typeface="Trebuchet MS" panose="020B0603020202020204" pitchFamily="34" charset="0"/>
              </a:rPr>
              <a:t>n=209, </a:t>
            </a:r>
            <a:r>
              <a:rPr lang="en-US" altLang="ko-KR" sz="900" dirty="0">
                <a:latin typeface="Trebuchet MS" panose="020B0603020202020204" pitchFamily="34" charset="0"/>
              </a:rPr>
              <a:t>100</a:t>
            </a:r>
            <a:r>
              <a:rPr lang="ko-KR" altLang="en-US" sz="900" dirty="0">
                <a:latin typeface="Trebuchet MS" panose="020B0603020202020204" pitchFamily="34" charset="0"/>
              </a:rPr>
              <a:t>점 만점</a:t>
            </a:r>
            <a:r>
              <a:rPr lang="en-US" altLang="ko-KR" sz="900" dirty="0">
                <a:latin typeface="Trebuchet MS" panose="020B0603020202020204" pitchFamily="34" charset="0"/>
              </a:rPr>
              <a:t>)</a:t>
            </a:r>
          </a:p>
        </p:txBody>
      </p:sp>
      <p:graphicFrame>
        <p:nvGraphicFramePr>
          <p:cNvPr id="10" name="표 9"/>
          <p:cNvGraphicFramePr>
            <a:graphicFrameLocks noGrp="1"/>
          </p:cNvGraphicFramePr>
          <p:nvPr>
            <p:extLst/>
          </p:nvPr>
        </p:nvGraphicFramePr>
        <p:xfrm>
          <a:off x="344100" y="1196969"/>
          <a:ext cx="9210475" cy="51847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23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01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769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1006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10062"/>
                <a:gridCol w="510062"/>
                <a:gridCol w="510062"/>
                <a:gridCol w="510062"/>
                <a:gridCol w="510062"/>
                <a:gridCol w="510062"/>
                <a:gridCol w="510062"/>
                <a:gridCol w="510062"/>
                <a:gridCol w="510062"/>
                <a:gridCol w="510062"/>
                <a:gridCol w="510062"/>
                <a:gridCol w="510062"/>
                <a:gridCol w="510062"/>
                <a:gridCol w="510062"/>
                <a:gridCol w="510062">
                  <a:extLst>
                    <a:ext uri="{9D8B030D-6E8A-4147-A177-3AD203B41FA5}">
                      <a16:colId xmlns="" xmlns:a16="http://schemas.microsoft.com/office/drawing/2014/main" val="20022"/>
                    </a:ext>
                  </a:extLst>
                </a:gridCol>
              </a:tblGrid>
              <a:tr h="775072">
                <a:tc gridSpan="2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en-US" altLang="ko-KR" sz="900" b="1" u="none" strike="noStrike" kern="1200" spc="-100" baseline="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2018</a:t>
                      </a:r>
                      <a:r>
                        <a:rPr lang="ko-KR" altLang="en-US" sz="900" b="1" u="none" strike="noStrike" kern="1200" spc="-100" baseline="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</a:t>
                      </a:r>
                      <a:endParaRPr lang="en-US" altLang="ko-KR" sz="9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en-US" altLang="ko-KR" sz="9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900" b="1" u="none" strike="noStrike" kern="1200" spc="-100" baseline="0" dirty="0" err="1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사례수</a:t>
                      </a:r>
                      <a:r>
                        <a:rPr lang="en-US" altLang="ko-KR" sz="9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endParaRPr lang="ko-KR" altLang="en-US" sz="9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종합</a:t>
                      </a:r>
                      <a:endParaRPr lang="en-US" altLang="ko-KR" sz="900" b="1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만족도</a:t>
                      </a:r>
                      <a:endParaRPr lang="en-US" altLang="ko-KR" sz="9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장학금 </a:t>
                      </a:r>
                      <a:endParaRPr lang="en-US" altLang="ko-KR" sz="900" b="1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지원 만족</a:t>
                      </a:r>
                      <a:endParaRPr lang="en-US" altLang="ko-KR" sz="9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인성</a:t>
                      </a:r>
                      <a:endParaRPr lang="en-US" altLang="ko-KR" sz="900" b="1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함양을</a:t>
                      </a:r>
                      <a:endParaRPr lang="en-US" altLang="ko-KR" sz="900" b="1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위한 </a:t>
                      </a:r>
                      <a:endParaRPr lang="en-US" altLang="ko-KR" sz="900" b="1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진로</a:t>
                      </a:r>
                      <a:r>
                        <a:rPr lang="en-US" altLang="ko-KR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지도</a:t>
                      </a:r>
                      <a:endParaRPr lang="en-US" altLang="ko-KR" sz="9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우수한 </a:t>
                      </a:r>
                      <a:endParaRPr lang="en-US" altLang="ko-KR" sz="900" b="1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교수진 </a:t>
                      </a:r>
                      <a:endParaRPr lang="en-US" altLang="ko-KR" sz="900" b="1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확보</a:t>
                      </a:r>
                      <a:endParaRPr lang="en-US" altLang="ko-KR" sz="9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교육시설 및 </a:t>
                      </a:r>
                      <a:endParaRPr lang="en-US" altLang="ko-KR" sz="900" b="1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복지시설 </a:t>
                      </a:r>
                      <a:endParaRPr lang="en-US" altLang="ko-KR" sz="900" b="1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우수</a:t>
                      </a:r>
                      <a:endParaRPr lang="en-US" altLang="ko-KR" sz="9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기숙사 </a:t>
                      </a:r>
                      <a:endParaRPr lang="en-US" altLang="ko-KR" sz="900" b="1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시설 및 </a:t>
                      </a:r>
                      <a:endParaRPr lang="en-US" altLang="ko-KR" sz="900" b="1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생활 우수</a:t>
                      </a:r>
                      <a:endParaRPr lang="en-US" altLang="ko-KR" sz="9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편리한</a:t>
                      </a:r>
                      <a:endParaRPr lang="en-US" altLang="ko-KR" sz="900" b="1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통학</a:t>
                      </a:r>
                      <a:endParaRPr lang="en-US" altLang="ko-KR" sz="900" b="1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교통편 </a:t>
                      </a:r>
                      <a:endParaRPr lang="en-US" altLang="ko-KR" sz="900" b="1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제공</a:t>
                      </a:r>
                      <a:endParaRPr lang="en-US" altLang="ko-KR" sz="9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학생상담</a:t>
                      </a:r>
                      <a:endParaRPr lang="en-US" altLang="ko-KR" sz="900" b="1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서비스</a:t>
                      </a:r>
                      <a:endParaRPr lang="en-US" altLang="ko-KR" sz="900" b="1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실질적 </a:t>
                      </a:r>
                      <a:endParaRPr lang="en-US" altLang="ko-KR" sz="900" b="1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도움</a:t>
                      </a:r>
                      <a:endParaRPr lang="en-US" altLang="ko-KR" sz="9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다양한</a:t>
                      </a:r>
                      <a:endParaRPr lang="en-US" altLang="ko-KR" sz="900" b="1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취업지원</a:t>
                      </a:r>
                      <a:endParaRPr lang="en-US" altLang="ko-KR" sz="9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지역사회</a:t>
                      </a:r>
                      <a:endParaRPr lang="en-US" altLang="ko-KR" sz="900" b="1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발전 기여</a:t>
                      </a:r>
                      <a:endParaRPr lang="en-US" altLang="ko-KR" sz="9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주변인 </a:t>
                      </a:r>
                      <a:endParaRPr lang="en-US" altLang="ko-KR" sz="900" b="1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평가</a:t>
                      </a:r>
                      <a:endParaRPr lang="en-US" altLang="ko-KR" sz="900" b="1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긍정적</a:t>
                      </a:r>
                      <a:endParaRPr lang="en-US" altLang="ko-KR" sz="9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대학 </a:t>
                      </a:r>
                      <a:endParaRPr lang="en-US" altLang="ko-KR" sz="900" b="1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강점에</a:t>
                      </a:r>
                      <a:endParaRPr lang="en-US" altLang="ko-KR" sz="900" b="1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부합하는</a:t>
                      </a:r>
                      <a:endParaRPr lang="en-US" altLang="ko-KR" sz="900" b="1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특성화</a:t>
                      </a:r>
                      <a:endParaRPr lang="en-US" altLang="ko-KR" sz="9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향후</a:t>
                      </a:r>
                      <a:endParaRPr lang="en-US" altLang="ko-KR" sz="900" b="1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발전</a:t>
                      </a:r>
                      <a:endParaRPr lang="en-US" altLang="ko-KR" sz="900" b="1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가능성</a:t>
                      </a:r>
                      <a:endParaRPr lang="en-US" altLang="ko-KR" sz="9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학교</a:t>
                      </a:r>
                      <a:r>
                        <a:rPr lang="en-US" altLang="ko-KR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학생</a:t>
                      </a:r>
                      <a:endParaRPr lang="en-US" altLang="ko-KR" sz="900" b="1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정보 공유</a:t>
                      </a:r>
                      <a:endParaRPr lang="en-US" altLang="ko-KR" sz="9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전반적</a:t>
                      </a:r>
                      <a:endParaRPr lang="en-US" altLang="ko-KR" sz="900" b="1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만족도</a:t>
                      </a:r>
                      <a:endParaRPr lang="en-US" altLang="ko-KR" sz="9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추천 의향</a:t>
                      </a:r>
                      <a:endParaRPr lang="en-US" altLang="ko-KR" sz="9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1442">
                <a:tc gridSpan="2">
                  <a:txBody>
                    <a:bodyPr/>
                    <a:lstStyle/>
                    <a:p>
                      <a:pPr algn="ctr" fontAlgn="auto"/>
                      <a:r>
                        <a:rPr lang="ko-KR" altLang="en-US" sz="900" b="1" u="none" strike="noStrike" spc="-100" baseline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전체</a:t>
                      </a:r>
                      <a:endParaRPr lang="ko-KR" altLang="en-US" sz="9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(209)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65.4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66.9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68.5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64.9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59.4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60.8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66.3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67.1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64.0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66.3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72.1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59.5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67.4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67.7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99711">
                <a:tc rowSpan="2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spc="-100" baseline="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성</a:t>
                      </a:r>
                      <a:endParaRPr lang="en-US" altLang="ko-KR" sz="900" b="1" u="none" strike="noStrike" kern="1200" spc="-100" baseline="0" dirty="0" smtClean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spc="-100" baseline="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별</a:t>
                      </a:r>
                      <a:endParaRPr lang="ko-KR" altLang="en-US" sz="9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auto" latinLnBrk="1" hangingPunct="1"/>
                      <a:r>
                        <a:rPr lang="ko-KR" altLang="en-US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남성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(66)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62.4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67.2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64.9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60.9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62.1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65.4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66.2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66.4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62.6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67.2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71.5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61.6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68.2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67.2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9971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auto" latinLnBrk="1" hangingPunct="1"/>
                      <a:r>
                        <a:rPr lang="ko-KR" altLang="en-US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여성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(143)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65.7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69.0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69.1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69.1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64.9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58.7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60.3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67.0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67.4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64.6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65.9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72.4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58.5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67.0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67.9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99711">
                <a:tc rowSpan="4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spc="-100" baseline="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자</a:t>
                      </a:r>
                      <a:endParaRPr lang="en-US" altLang="ko-KR" sz="900" b="1" u="none" strike="noStrike" kern="1200" spc="-100" baseline="0" dirty="0" smtClean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spc="-100" baseline="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녀</a:t>
                      </a:r>
                      <a:endParaRPr lang="en-US" altLang="ko-KR" sz="900" b="1" u="none" strike="noStrike" kern="1200" spc="-100" baseline="0" dirty="0" smtClean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endParaRPr lang="en-US" altLang="ko-KR" sz="900" b="1" u="none" strike="noStrike" kern="1200" spc="-100" baseline="0" dirty="0" smtClean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spc="-100" baseline="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계</a:t>
                      </a:r>
                      <a:endParaRPr lang="en-US" altLang="ko-KR" sz="900" b="1" u="none" strike="noStrike" kern="1200" spc="-100" baseline="0" dirty="0" smtClean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spc="-100" baseline="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열</a:t>
                      </a:r>
                      <a:endParaRPr lang="en-US" altLang="ko-KR" sz="900" b="1" u="none" strike="noStrike" kern="1200" spc="-100" baseline="0" dirty="0" smtClean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spc="-100" baseline="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별</a:t>
                      </a:r>
                      <a:endParaRPr lang="en-US" altLang="ko-KR" sz="900" b="1" u="none" strike="noStrike" kern="1200" spc="-100" baseline="0" dirty="0" smtClean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dirty="0" smtClean="0">
                          <a:latin typeface="+mj-lt"/>
                        </a:rPr>
                        <a:t>예체능</a:t>
                      </a:r>
                      <a:endParaRPr lang="en-US" altLang="ko-KR" sz="900" dirty="0" smtClean="0">
                        <a:latin typeface="+mj-lt"/>
                      </a:endParaRPr>
                    </a:p>
                    <a:p>
                      <a:r>
                        <a:rPr lang="ko-KR" altLang="en-US" sz="900" dirty="0" smtClean="0">
                          <a:latin typeface="+mj-lt"/>
                        </a:rPr>
                        <a:t>계열</a:t>
                      </a:r>
                      <a:endParaRPr lang="ko-KR" altLang="en-US" sz="900" dirty="0">
                        <a:latin typeface="+mj-lt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(52)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64.4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66.0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67.6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59.3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57.1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66.0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66.3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66.0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72.8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56.1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66.3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66.3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699711">
                <a:tc vMerge="1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endParaRPr lang="ko-KR" altLang="en-US" sz="9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auto" latinLnBrk="1" hangingPunct="1"/>
                      <a:r>
                        <a:rPr lang="ko-KR" altLang="en-US" sz="900" u="none" strike="noStrike" kern="1200" spc="-1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+mn-cs"/>
                        </a:rPr>
                        <a:t>인문</a:t>
                      </a:r>
                      <a:endParaRPr lang="en-US" altLang="ko-KR" sz="900" u="none" strike="noStrike" kern="1200" spc="-100" baseline="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l" defTabSz="914400" rtl="0" eaLnBrk="1" fontAlgn="auto" latinLnBrk="1" hangingPunct="1"/>
                      <a:r>
                        <a:rPr lang="ko-KR" altLang="en-US" sz="900" u="none" strike="noStrike" kern="1200" spc="-1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+mn-cs"/>
                        </a:rPr>
                        <a:t>사회</a:t>
                      </a:r>
                      <a:endParaRPr lang="en-US" altLang="ko-KR" sz="900" u="none" strike="noStrike" kern="1200" spc="-100" baseline="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l" defTabSz="914400" rtl="0" eaLnBrk="1" fontAlgn="auto" latinLnBrk="1" hangingPunct="1"/>
                      <a:r>
                        <a:rPr lang="ko-KR" altLang="en-US" sz="900" u="none" strike="noStrike" kern="1200" spc="-1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+mn-cs"/>
                        </a:rPr>
                        <a:t>계열</a:t>
                      </a:r>
                      <a:endParaRPr lang="en-US" altLang="ko-KR" sz="900" u="none" strike="noStrike" kern="1200" spc="-100" baseline="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(86)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66.2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68.0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69.8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69.6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65.3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58.5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59.3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67.4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68.4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68.0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66.5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67.1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67.4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68.8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9971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auto" latinLnBrk="1" hangingPunct="1"/>
                      <a:r>
                        <a:rPr lang="ko-KR" altLang="en-US" sz="900" u="none" strike="noStrike" kern="1200" spc="-1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+mn-cs"/>
                        </a:rPr>
                        <a:t>자연</a:t>
                      </a:r>
                      <a:endParaRPr lang="en-US" altLang="ko-KR" sz="900" u="none" strike="noStrike" kern="1200" spc="-100" baseline="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l" defTabSz="914400" rtl="0" eaLnBrk="1" fontAlgn="auto" latinLnBrk="1" hangingPunct="1"/>
                      <a:r>
                        <a:rPr lang="ko-KR" altLang="en-US" sz="900" u="none" strike="noStrike" kern="1200" spc="-1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+mn-cs"/>
                        </a:rPr>
                        <a:t>계열</a:t>
                      </a:r>
                      <a:endParaRPr lang="ko-KR" altLang="en-US" sz="900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(31)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66.0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66.1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68.8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71.0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59.7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63.4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65.6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68.8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63.4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66.1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73.1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59.1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69.4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69971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auto" latinLnBrk="1" hangingPunct="1"/>
                      <a:r>
                        <a:rPr lang="ko-KR" altLang="en-US" sz="900" u="none" strike="noStrike" kern="1200" spc="-1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+mn-cs"/>
                        </a:rPr>
                        <a:t>공학</a:t>
                      </a:r>
                      <a:endParaRPr lang="en-US" altLang="ko-KR" sz="900" u="none" strike="noStrike" kern="1200" spc="-100" baseline="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l" defTabSz="914400" rtl="0" eaLnBrk="1" fontAlgn="auto" latinLnBrk="1" hangingPunct="1"/>
                      <a:r>
                        <a:rPr lang="ko-KR" altLang="en-US" sz="900" u="none" strike="noStrike" kern="1200" spc="-1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+mn-cs"/>
                        </a:rPr>
                        <a:t>계열</a:t>
                      </a:r>
                      <a:endParaRPr lang="ko-KR" altLang="en-US" sz="900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+mj-lt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(40)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64.6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66.2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65.8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64.6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65.8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61.3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67.1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64.6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63.7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60.8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64.2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67.9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65.8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4794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2. </a:t>
            </a:r>
            <a:r>
              <a:rPr lang="ko-KR" altLang="en-US" dirty="0"/>
              <a:t>주요 만족도</a:t>
            </a:r>
          </a:p>
        </p:txBody>
      </p:sp>
      <p:sp>
        <p:nvSpPr>
          <p:cNvPr id="14" name="텍스트 개체 틀 1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pPr lvl="0"/>
            <a:r>
              <a:rPr lang="en-US" altLang="ko-KR" dirty="0" smtClean="0"/>
              <a:t>3) </a:t>
            </a:r>
            <a:r>
              <a:rPr lang="ko-KR" altLang="en-US" dirty="0" smtClean="0"/>
              <a:t>학과별 </a:t>
            </a:r>
            <a:r>
              <a:rPr lang="en-US" altLang="ko-KR" dirty="0" smtClean="0"/>
              <a:t>(1/2)</a:t>
            </a:r>
            <a:endParaRPr lang="ko-KR" altLang="en-US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919509" y="1037658"/>
            <a:ext cx="1635064" cy="13849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rIns="0" bIns="0" anchor="b" anchorCtr="0">
            <a:spAutoFit/>
          </a:bodyPr>
          <a:lstStyle/>
          <a:p>
            <a:pPr algn="r">
              <a:defRPr/>
            </a:pPr>
            <a:r>
              <a:rPr lang="en-US" altLang="ko-KR" sz="900" dirty="0">
                <a:latin typeface="Trebuchet MS" panose="020B0603020202020204" pitchFamily="34" charset="0"/>
              </a:rPr>
              <a:t>(Base=</a:t>
            </a:r>
            <a:r>
              <a:rPr lang="ko-KR" altLang="en-US" sz="900" dirty="0">
                <a:latin typeface="Trebuchet MS" panose="020B0603020202020204" pitchFamily="34" charset="0"/>
              </a:rPr>
              <a:t>전체</a:t>
            </a:r>
            <a:r>
              <a:rPr lang="en-US" altLang="ko-KR" sz="900" dirty="0">
                <a:latin typeface="Trebuchet MS" panose="020B0603020202020204" pitchFamily="34" charset="0"/>
              </a:rPr>
              <a:t>, </a:t>
            </a:r>
            <a:r>
              <a:rPr lang="en-US" altLang="ko-KR" sz="900" dirty="0" smtClean="0">
                <a:latin typeface="Trebuchet MS" panose="020B0603020202020204" pitchFamily="34" charset="0"/>
              </a:rPr>
              <a:t>n=209, </a:t>
            </a:r>
            <a:r>
              <a:rPr lang="en-US" altLang="ko-KR" sz="900" dirty="0">
                <a:latin typeface="Trebuchet MS" panose="020B0603020202020204" pitchFamily="34" charset="0"/>
              </a:rPr>
              <a:t>100</a:t>
            </a:r>
            <a:r>
              <a:rPr lang="ko-KR" altLang="en-US" sz="900" dirty="0">
                <a:latin typeface="Trebuchet MS" panose="020B0603020202020204" pitchFamily="34" charset="0"/>
              </a:rPr>
              <a:t>점 만점</a:t>
            </a:r>
            <a:r>
              <a:rPr lang="en-US" altLang="ko-KR" sz="900" dirty="0">
                <a:latin typeface="Trebuchet MS" panose="020B0603020202020204" pitchFamily="34" charset="0"/>
              </a:rPr>
              <a:t>)</a:t>
            </a:r>
          </a:p>
        </p:txBody>
      </p:sp>
      <p:graphicFrame>
        <p:nvGraphicFramePr>
          <p:cNvPr id="10" name="표 9"/>
          <p:cNvGraphicFramePr>
            <a:graphicFrameLocks noGrp="1"/>
          </p:cNvGraphicFramePr>
          <p:nvPr>
            <p:extLst/>
          </p:nvPr>
        </p:nvGraphicFramePr>
        <p:xfrm>
          <a:off x="344100" y="1196966"/>
          <a:ext cx="9210475" cy="54003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23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01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769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1006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10062"/>
                <a:gridCol w="510062"/>
                <a:gridCol w="510062"/>
                <a:gridCol w="510062"/>
                <a:gridCol w="510062"/>
                <a:gridCol w="510062"/>
                <a:gridCol w="510062"/>
                <a:gridCol w="510062"/>
                <a:gridCol w="510062"/>
                <a:gridCol w="510062"/>
                <a:gridCol w="510062"/>
                <a:gridCol w="510062"/>
                <a:gridCol w="510062"/>
                <a:gridCol w="510062"/>
                <a:gridCol w="510062">
                  <a:extLst>
                    <a:ext uri="{9D8B030D-6E8A-4147-A177-3AD203B41FA5}">
                      <a16:colId xmlns="" xmlns:a16="http://schemas.microsoft.com/office/drawing/2014/main" val="20022"/>
                    </a:ext>
                  </a:extLst>
                </a:gridCol>
              </a:tblGrid>
              <a:tr h="794588">
                <a:tc gridSpan="2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en-US" altLang="ko-KR" sz="900" b="1" u="none" strike="noStrike" kern="1200" spc="-100" baseline="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2018</a:t>
                      </a:r>
                      <a:r>
                        <a:rPr lang="ko-KR" altLang="en-US" sz="900" b="1" u="none" strike="noStrike" kern="1200" spc="-100" baseline="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</a:t>
                      </a:r>
                      <a:endParaRPr lang="en-US" altLang="ko-KR" sz="9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en-US" altLang="ko-KR" sz="9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900" b="1" u="none" strike="noStrike" kern="1200" spc="-100" baseline="0" dirty="0" err="1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사례수</a:t>
                      </a:r>
                      <a:r>
                        <a:rPr lang="en-US" altLang="ko-KR" sz="9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endParaRPr lang="ko-KR" altLang="en-US" sz="9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종합</a:t>
                      </a:r>
                      <a:endParaRPr lang="en-US" altLang="ko-KR" sz="900" b="1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만족도</a:t>
                      </a:r>
                      <a:endParaRPr lang="en-US" altLang="ko-KR" sz="9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장학금 </a:t>
                      </a:r>
                      <a:endParaRPr lang="en-US" altLang="ko-KR" sz="900" b="1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지원 만족</a:t>
                      </a:r>
                      <a:endParaRPr lang="en-US" altLang="ko-KR" sz="9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인성</a:t>
                      </a:r>
                      <a:endParaRPr lang="en-US" altLang="ko-KR" sz="900" b="1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함양을</a:t>
                      </a:r>
                      <a:endParaRPr lang="en-US" altLang="ko-KR" sz="900" b="1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위한 </a:t>
                      </a:r>
                      <a:endParaRPr lang="en-US" altLang="ko-KR" sz="900" b="1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진로</a:t>
                      </a:r>
                      <a:r>
                        <a:rPr lang="en-US" altLang="ko-KR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지도</a:t>
                      </a:r>
                      <a:endParaRPr lang="en-US" altLang="ko-KR" sz="9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우수한 </a:t>
                      </a:r>
                      <a:endParaRPr lang="en-US" altLang="ko-KR" sz="900" b="1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교수진 </a:t>
                      </a:r>
                      <a:endParaRPr lang="en-US" altLang="ko-KR" sz="900" b="1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확보</a:t>
                      </a:r>
                      <a:endParaRPr lang="en-US" altLang="ko-KR" sz="9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교육시설 및 </a:t>
                      </a:r>
                      <a:endParaRPr lang="en-US" altLang="ko-KR" sz="900" b="1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복지시설 </a:t>
                      </a:r>
                      <a:endParaRPr lang="en-US" altLang="ko-KR" sz="900" b="1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우수</a:t>
                      </a:r>
                      <a:endParaRPr lang="en-US" altLang="ko-KR" sz="9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기숙사 </a:t>
                      </a:r>
                      <a:endParaRPr lang="en-US" altLang="ko-KR" sz="900" b="1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시설 및 </a:t>
                      </a:r>
                      <a:endParaRPr lang="en-US" altLang="ko-KR" sz="900" b="1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생활 우수</a:t>
                      </a:r>
                      <a:endParaRPr lang="en-US" altLang="ko-KR" sz="9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편리한</a:t>
                      </a:r>
                      <a:endParaRPr lang="en-US" altLang="ko-KR" sz="900" b="1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통학</a:t>
                      </a:r>
                      <a:endParaRPr lang="en-US" altLang="ko-KR" sz="900" b="1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교통편 </a:t>
                      </a:r>
                      <a:endParaRPr lang="en-US" altLang="ko-KR" sz="900" b="1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제공</a:t>
                      </a:r>
                      <a:endParaRPr lang="en-US" altLang="ko-KR" sz="9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학생상담</a:t>
                      </a:r>
                      <a:endParaRPr lang="en-US" altLang="ko-KR" sz="900" b="1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서비스</a:t>
                      </a:r>
                      <a:endParaRPr lang="en-US" altLang="ko-KR" sz="900" b="1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실질적 </a:t>
                      </a:r>
                      <a:endParaRPr lang="en-US" altLang="ko-KR" sz="900" b="1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도움</a:t>
                      </a:r>
                      <a:endParaRPr lang="en-US" altLang="ko-KR" sz="9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다양한</a:t>
                      </a:r>
                      <a:endParaRPr lang="en-US" altLang="ko-KR" sz="900" b="1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취업지원</a:t>
                      </a:r>
                      <a:endParaRPr lang="en-US" altLang="ko-KR" sz="9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지역사회</a:t>
                      </a:r>
                      <a:endParaRPr lang="en-US" altLang="ko-KR" sz="900" b="1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발전 기여</a:t>
                      </a:r>
                      <a:endParaRPr lang="en-US" altLang="ko-KR" sz="9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주변인 </a:t>
                      </a:r>
                      <a:endParaRPr lang="en-US" altLang="ko-KR" sz="900" b="1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평가</a:t>
                      </a:r>
                      <a:endParaRPr lang="en-US" altLang="ko-KR" sz="900" b="1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긍정적</a:t>
                      </a:r>
                      <a:endParaRPr lang="en-US" altLang="ko-KR" sz="9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대학 </a:t>
                      </a:r>
                      <a:endParaRPr lang="en-US" altLang="ko-KR" sz="900" b="1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강점에</a:t>
                      </a:r>
                      <a:endParaRPr lang="en-US" altLang="ko-KR" sz="900" b="1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부합하는</a:t>
                      </a:r>
                      <a:endParaRPr lang="en-US" altLang="ko-KR" sz="900" b="1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특성화</a:t>
                      </a:r>
                      <a:endParaRPr lang="en-US" altLang="ko-KR" sz="9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향후</a:t>
                      </a:r>
                      <a:endParaRPr lang="en-US" altLang="ko-KR" sz="900" b="1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발전</a:t>
                      </a:r>
                      <a:endParaRPr lang="en-US" altLang="ko-KR" sz="900" b="1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가능성</a:t>
                      </a:r>
                      <a:endParaRPr lang="en-US" altLang="ko-KR" sz="9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학교</a:t>
                      </a:r>
                      <a:r>
                        <a:rPr lang="en-US" altLang="ko-KR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학생</a:t>
                      </a:r>
                      <a:endParaRPr lang="en-US" altLang="ko-KR" sz="900" b="1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정보 공유</a:t>
                      </a:r>
                      <a:endParaRPr lang="en-US" altLang="ko-KR" sz="9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전반적</a:t>
                      </a:r>
                      <a:endParaRPr lang="en-US" altLang="ko-KR" sz="900" b="1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만족도</a:t>
                      </a:r>
                      <a:endParaRPr lang="en-US" altLang="ko-KR" sz="9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추천 의향</a:t>
                      </a:r>
                      <a:endParaRPr lang="en-US" altLang="ko-KR" sz="9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5257">
                <a:tc gridSpan="2">
                  <a:txBody>
                    <a:bodyPr/>
                    <a:lstStyle/>
                    <a:p>
                      <a:pPr algn="ctr" fontAlgn="auto"/>
                      <a:r>
                        <a:rPr lang="ko-KR" altLang="en-US" sz="900" b="1" u="none" strike="noStrike" spc="-100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전체</a:t>
                      </a:r>
                      <a:endParaRPr lang="ko-KR" altLang="en-US" sz="9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(209)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65.4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66.9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68.5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64.9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59.4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60.8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66.3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67.1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64.0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66.3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72.1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59.5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67.4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67.7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1096">
                <a:tc rowSpan="13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spc="-100" baseline="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학</a:t>
                      </a:r>
                      <a:endParaRPr lang="en-US" altLang="ko-KR" sz="900" b="1" u="none" strike="noStrike" kern="1200" spc="-100" baseline="0" dirty="0" smtClean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spc="-100" baseline="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과</a:t>
                      </a:r>
                      <a:endParaRPr lang="en-US" altLang="ko-KR" sz="900" b="1" u="none" strike="noStrike" kern="1200" spc="-100" baseline="0" dirty="0" smtClean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spc="-100" baseline="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별</a:t>
                      </a:r>
                      <a:endParaRPr lang="en-US" altLang="ko-KR" sz="900" b="1" u="none" strike="noStrike" kern="1200" spc="-100" baseline="0" dirty="0" smtClean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간호과</a:t>
                      </a:r>
                      <a:endParaRPr lang="ko-KR" altLang="en-US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(9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)*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67.9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68.5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68.5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70.4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68.5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64.8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64.8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63.0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64.8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70.4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9109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건축과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(13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)*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64.5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73.1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67.9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64.1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65.4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60.3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67.9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61.5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62.8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56.4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64.1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74.4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53.8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68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경호</a:t>
                      </a:r>
                      <a:endParaRPr lang="en-US" altLang="ko-KR" sz="900" b="0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보안과</a:t>
                      </a:r>
                      <a:endParaRPr lang="ko-KR" altLang="en-US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(8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)*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59.3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64.6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54.2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54.2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54.2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56.3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64.6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64.6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68.8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56.2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109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군사학과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(12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)*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66.6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77.8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73.6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59.7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63.9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63.9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63.9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65.3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109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모델과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(12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)*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66.3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63.9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68.1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68.1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63.9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70.8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79.2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65.3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65.3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68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보건의료행정과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(10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)*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70.6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68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spc="-100" baseline="0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뷰티</a:t>
                      </a:r>
                      <a:endParaRPr lang="en-US" altLang="ko-KR" sz="900" b="0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디자인과</a:t>
                      </a:r>
                      <a:endParaRPr lang="ko-KR" altLang="en-US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(10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)*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59.0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68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사회</a:t>
                      </a:r>
                      <a:endParaRPr lang="en-US" altLang="ko-KR" sz="900" b="0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0" i="0" u="none" strike="noStrike" spc="-100" baseline="0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복지과</a:t>
                      </a:r>
                      <a:endParaRPr lang="ko-KR" altLang="en-US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(8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)*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67.3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70.8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68.8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64.6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64.6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70.8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64.6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72.9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68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산업</a:t>
                      </a:r>
                      <a:endParaRPr lang="en-US" altLang="ko-KR" sz="900" b="0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디자인과</a:t>
                      </a:r>
                      <a:endParaRPr lang="ko-KR" altLang="en-US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(15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)*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66.1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67.8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64.4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64.4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64.4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65.6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68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세무</a:t>
                      </a:r>
                      <a:endParaRPr lang="en-US" altLang="ko-KR" sz="900" b="0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0" i="0" u="none" strike="noStrike" spc="-100" baseline="0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회계과</a:t>
                      </a:r>
                      <a:endParaRPr lang="ko-KR" altLang="en-US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(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11)*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67.0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57.6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69.7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68.2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68.2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60.6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65.2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68.2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72.7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68.2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68.2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74.2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63.6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71.2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68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아동</a:t>
                      </a:r>
                      <a:endParaRPr lang="en-US" altLang="ko-KR" sz="900" b="0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보육과</a:t>
                      </a:r>
                      <a:endParaRPr lang="ko-KR" altLang="en-US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(7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)*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62.3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64.3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64.3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61.9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59.5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57.1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64.3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69.0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61.9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61.9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64.3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47.6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69.0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68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안경</a:t>
                      </a:r>
                      <a:endParaRPr lang="en-US" altLang="ko-KR" sz="900" b="0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광학과</a:t>
                      </a:r>
                      <a:endParaRPr lang="ko-KR" altLang="en-US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(15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)*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67.4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64.4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57.8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68.9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67.8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68.9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68.9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68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spc="-100" baseline="0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엔터테인먼트과</a:t>
                      </a:r>
                      <a:endParaRPr lang="ko-KR" altLang="en-US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(11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)*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75.8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71.2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75.8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60.6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57.6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56.1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63.6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72.7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68.2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69.7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77.3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51.5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71.2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71.2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841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2. </a:t>
            </a:r>
            <a:r>
              <a:rPr lang="ko-KR" altLang="en-US" dirty="0"/>
              <a:t>주요 만족도</a:t>
            </a:r>
          </a:p>
        </p:txBody>
      </p:sp>
      <p:sp>
        <p:nvSpPr>
          <p:cNvPr id="14" name="텍스트 개체 틀 1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pPr lvl="0"/>
            <a:r>
              <a:rPr lang="en-US" altLang="ko-KR" dirty="0" smtClean="0"/>
              <a:t>3) </a:t>
            </a:r>
            <a:r>
              <a:rPr lang="ko-KR" altLang="en-US" dirty="0" smtClean="0"/>
              <a:t>학과별 </a:t>
            </a:r>
            <a:r>
              <a:rPr lang="en-US" altLang="ko-KR" dirty="0" smtClean="0"/>
              <a:t>(2/2)</a:t>
            </a:r>
            <a:endParaRPr lang="ko-KR" altLang="en-US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919509" y="1037658"/>
            <a:ext cx="1635064" cy="13849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rIns="0" bIns="0" anchor="b" anchorCtr="0">
            <a:spAutoFit/>
          </a:bodyPr>
          <a:lstStyle/>
          <a:p>
            <a:pPr algn="r">
              <a:defRPr/>
            </a:pPr>
            <a:r>
              <a:rPr lang="en-US" altLang="ko-KR" sz="900" dirty="0">
                <a:latin typeface="Trebuchet MS" panose="020B0603020202020204" pitchFamily="34" charset="0"/>
              </a:rPr>
              <a:t>(Base=</a:t>
            </a:r>
            <a:r>
              <a:rPr lang="ko-KR" altLang="en-US" sz="900" dirty="0">
                <a:latin typeface="Trebuchet MS" panose="020B0603020202020204" pitchFamily="34" charset="0"/>
              </a:rPr>
              <a:t>전체</a:t>
            </a:r>
            <a:r>
              <a:rPr lang="en-US" altLang="ko-KR" sz="900" dirty="0">
                <a:latin typeface="Trebuchet MS" panose="020B0603020202020204" pitchFamily="34" charset="0"/>
              </a:rPr>
              <a:t>, </a:t>
            </a:r>
            <a:r>
              <a:rPr lang="en-US" altLang="ko-KR" sz="900" dirty="0" smtClean="0">
                <a:latin typeface="Trebuchet MS" panose="020B0603020202020204" pitchFamily="34" charset="0"/>
              </a:rPr>
              <a:t>n=209, </a:t>
            </a:r>
            <a:r>
              <a:rPr lang="en-US" altLang="ko-KR" sz="900" dirty="0">
                <a:latin typeface="Trebuchet MS" panose="020B0603020202020204" pitchFamily="34" charset="0"/>
              </a:rPr>
              <a:t>100</a:t>
            </a:r>
            <a:r>
              <a:rPr lang="ko-KR" altLang="en-US" sz="900" dirty="0">
                <a:latin typeface="Trebuchet MS" panose="020B0603020202020204" pitchFamily="34" charset="0"/>
              </a:rPr>
              <a:t>점 만점</a:t>
            </a:r>
            <a:r>
              <a:rPr lang="en-US" altLang="ko-KR" sz="900" dirty="0">
                <a:latin typeface="Trebuchet MS" panose="020B0603020202020204" pitchFamily="34" charset="0"/>
              </a:rPr>
              <a:t>)</a:t>
            </a:r>
          </a:p>
        </p:txBody>
      </p:sp>
      <p:graphicFrame>
        <p:nvGraphicFramePr>
          <p:cNvPr id="10" name="표 9"/>
          <p:cNvGraphicFramePr>
            <a:graphicFrameLocks noGrp="1"/>
          </p:cNvGraphicFramePr>
          <p:nvPr>
            <p:extLst/>
          </p:nvPr>
        </p:nvGraphicFramePr>
        <p:xfrm>
          <a:off x="344100" y="1196967"/>
          <a:ext cx="9210475" cy="54055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23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01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769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1006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10062"/>
                <a:gridCol w="510062"/>
                <a:gridCol w="510062"/>
                <a:gridCol w="510062"/>
                <a:gridCol w="510062"/>
                <a:gridCol w="510062"/>
                <a:gridCol w="510062"/>
                <a:gridCol w="510062"/>
                <a:gridCol w="510062"/>
                <a:gridCol w="510062"/>
                <a:gridCol w="510062"/>
                <a:gridCol w="510062"/>
                <a:gridCol w="510062"/>
                <a:gridCol w="510062"/>
                <a:gridCol w="510062">
                  <a:extLst>
                    <a:ext uri="{9D8B030D-6E8A-4147-A177-3AD203B41FA5}">
                      <a16:colId xmlns="" xmlns:a16="http://schemas.microsoft.com/office/drawing/2014/main" val="20022"/>
                    </a:ext>
                  </a:extLst>
                </a:gridCol>
              </a:tblGrid>
              <a:tr h="782206">
                <a:tc gridSpan="2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en-US" altLang="ko-KR" sz="900" b="1" u="none" strike="noStrike" kern="1200" spc="-100" baseline="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2018</a:t>
                      </a:r>
                      <a:r>
                        <a:rPr lang="ko-KR" altLang="en-US" sz="900" b="1" u="none" strike="noStrike" kern="1200" spc="-100" baseline="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</a:t>
                      </a:r>
                      <a:endParaRPr lang="en-US" altLang="ko-KR" sz="9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en-US" altLang="ko-KR" sz="9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900" b="1" u="none" strike="noStrike" kern="1200" spc="-100" baseline="0" dirty="0" err="1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사례수</a:t>
                      </a:r>
                      <a:r>
                        <a:rPr lang="en-US" altLang="ko-KR" sz="9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endParaRPr lang="ko-KR" altLang="en-US" sz="9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종합</a:t>
                      </a:r>
                      <a:endParaRPr lang="en-US" altLang="ko-KR" sz="900" b="1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만족도</a:t>
                      </a:r>
                      <a:endParaRPr lang="en-US" altLang="ko-KR" sz="9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장학금 </a:t>
                      </a:r>
                      <a:endParaRPr lang="en-US" altLang="ko-KR" sz="900" b="1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지원 만족</a:t>
                      </a:r>
                      <a:endParaRPr lang="en-US" altLang="ko-KR" sz="9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인성</a:t>
                      </a:r>
                      <a:endParaRPr lang="en-US" altLang="ko-KR" sz="900" b="1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함양을</a:t>
                      </a:r>
                      <a:endParaRPr lang="en-US" altLang="ko-KR" sz="900" b="1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위한 </a:t>
                      </a:r>
                      <a:endParaRPr lang="en-US" altLang="ko-KR" sz="900" b="1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진로</a:t>
                      </a:r>
                      <a:r>
                        <a:rPr lang="en-US" altLang="ko-KR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지도</a:t>
                      </a:r>
                      <a:endParaRPr lang="en-US" altLang="ko-KR" sz="9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우수한 </a:t>
                      </a:r>
                      <a:endParaRPr lang="en-US" altLang="ko-KR" sz="900" b="1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교수진 </a:t>
                      </a:r>
                      <a:endParaRPr lang="en-US" altLang="ko-KR" sz="900" b="1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확보</a:t>
                      </a:r>
                      <a:endParaRPr lang="en-US" altLang="ko-KR" sz="9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교육시설 및 </a:t>
                      </a:r>
                      <a:endParaRPr lang="en-US" altLang="ko-KR" sz="900" b="1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복지시설 </a:t>
                      </a:r>
                      <a:endParaRPr lang="en-US" altLang="ko-KR" sz="900" b="1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우수</a:t>
                      </a:r>
                      <a:endParaRPr lang="en-US" altLang="ko-KR" sz="9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기숙사 </a:t>
                      </a:r>
                      <a:endParaRPr lang="en-US" altLang="ko-KR" sz="900" b="1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시설 및 </a:t>
                      </a:r>
                      <a:endParaRPr lang="en-US" altLang="ko-KR" sz="900" b="1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생활 우수</a:t>
                      </a:r>
                      <a:endParaRPr lang="en-US" altLang="ko-KR" sz="9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편리한</a:t>
                      </a:r>
                      <a:endParaRPr lang="en-US" altLang="ko-KR" sz="900" b="1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통학</a:t>
                      </a:r>
                      <a:endParaRPr lang="en-US" altLang="ko-KR" sz="900" b="1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교통편 </a:t>
                      </a:r>
                      <a:endParaRPr lang="en-US" altLang="ko-KR" sz="900" b="1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제공</a:t>
                      </a:r>
                      <a:endParaRPr lang="en-US" altLang="ko-KR" sz="9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학생상담</a:t>
                      </a:r>
                      <a:endParaRPr lang="en-US" altLang="ko-KR" sz="900" b="1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서비스</a:t>
                      </a:r>
                      <a:endParaRPr lang="en-US" altLang="ko-KR" sz="900" b="1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실질적 </a:t>
                      </a:r>
                      <a:endParaRPr lang="en-US" altLang="ko-KR" sz="900" b="1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도움</a:t>
                      </a:r>
                      <a:endParaRPr lang="en-US" altLang="ko-KR" sz="9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다양한</a:t>
                      </a:r>
                      <a:endParaRPr lang="en-US" altLang="ko-KR" sz="900" b="1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취업지원</a:t>
                      </a:r>
                      <a:endParaRPr lang="en-US" altLang="ko-KR" sz="9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지역사회</a:t>
                      </a:r>
                      <a:endParaRPr lang="en-US" altLang="ko-KR" sz="900" b="1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발전 기여</a:t>
                      </a:r>
                      <a:endParaRPr lang="en-US" altLang="ko-KR" sz="9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주변인 </a:t>
                      </a:r>
                      <a:endParaRPr lang="en-US" altLang="ko-KR" sz="900" b="1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평가</a:t>
                      </a:r>
                      <a:endParaRPr lang="en-US" altLang="ko-KR" sz="900" b="1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긍정적</a:t>
                      </a:r>
                      <a:endParaRPr lang="en-US" altLang="ko-KR" sz="9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대학 </a:t>
                      </a:r>
                      <a:endParaRPr lang="en-US" altLang="ko-KR" sz="900" b="1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강점에</a:t>
                      </a:r>
                      <a:endParaRPr lang="en-US" altLang="ko-KR" sz="900" b="1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부합하는</a:t>
                      </a:r>
                      <a:endParaRPr lang="en-US" altLang="ko-KR" sz="900" b="1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특성화</a:t>
                      </a:r>
                      <a:endParaRPr lang="en-US" altLang="ko-KR" sz="9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향후</a:t>
                      </a:r>
                      <a:endParaRPr lang="en-US" altLang="ko-KR" sz="900" b="1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발전</a:t>
                      </a:r>
                      <a:endParaRPr lang="en-US" altLang="ko-KR" sz="900" b="1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가능성</a:t>
                      </a:r>
                      <a:endParaRPr lang="en-US" altLang="ko-KR" sz="9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학교</a:t>
                      </a:r>
                      <a:r>
                        <a:rPr lang="en-US" altLang="ko-KR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학생</a:t>
                      </a:r>
                      <a:endParaRPr lang="en-US" altLang="ko-KR" sz="900" b="1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정보 공유</a:t>
                      </a:r>
                      <a:endParaRPr lang="en-US" altLang="ko-KR" sz="9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전반적</a:t>
                      </a:r>
                      <a:endParaRPr lang="en-US" altLang="ko-KR" sz="900" b="1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만족도</a:t>
                      </a:r>
                      <a:endParaRPr lang="en-US" altLang="ko-KR" sz="9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추천 의향</a:t>
                      </a:r>
                      <a:endParaRPr lang="en-US" altLang="ko-KR" sz="9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7411">
                <a:tc gridSpan="2">
                  <a:txBody>
                    <a:bodyPr/>
                    <a:lstStyle/>
                    <a:p>
                      <a:pPr algn="ctr" fontAlgn="auto"/>
                      <a:r>
                        <a:rPr lang="ko-KR" altLang="en-US" sz="900" b="1" u="none" strike="noStrike" spc="-100" baseline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전체</a:t>
                      </a:r>
                      <a:endParaRPr lang="ko-KR" altLang="en-US" sz="9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(209)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65.4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66.9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68.5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64.9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59.4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60.8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66.3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67.1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64.0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66.3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72.1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59.5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67.4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67.7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0982">
                <a:tc rowSpan="12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spc="-100" baseline="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학</a:t>
                      </a:r>
                      <a:endParaRPr lang="en-US" altLang="ko-KR" sz="900" b="1" u="none" strike="noStrike" kern="1200" spc="-100" baseline="0" dirty="0" smtClean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spc="-100" baseline="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과</a:t>
                      </a:r>
                      <a:endParaRPr lang="en-US" altLang="ko-KR" sz="900" b="1" u="none" strike="noStrike" kern="1200" spc="-100" baseline="0" dirty="0" smtClean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spc="-100" baseline="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별</a:t>
                      </a:r>
                      <a:endParaRPr lang="en-US" altLang="ko-KR" sz="900" b="1" u="none" strike="noStrike" kern="1200" spc="-100" baseline="0" dirty="0" smtClean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유아</a:t>
                      </a:r>
                      <a:endParaRPr lang="en-US" altLang="ko-KR" sz="900" b="0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교육과</a:t>
                      </a:r>
                      <a:endParaRPr lang="ko-KR" altLang="en-US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(11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)*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74.2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69.7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71.2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62.1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53.0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54.5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71.2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68.2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69.7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77.3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62.1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74.2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4098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자동차</a:t>
                      </a:r>
                      <a:endParaRPr lang="en-US" altLang="ko-KR" sz="900" b="0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기계과</a:t>
                      </a:r>
                      <a:endParaRPr lang="ko-KR" altLang="en-US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(6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)*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62.6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55.6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69.4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63.9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63.9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098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전기과</a:t>
                      </a:r>
                      <a:endParaRPr lang="ko-KR" altLang="en-US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(16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)*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66.8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64.6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64.6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69.8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70.8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67.7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67.7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65.6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68.7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65.6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71.9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64.6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70.8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68.7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586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컴퓨터</a:t>
                      </a:r>
                      <a:endParaRPr lang="en-US" altLang="ko-KR" sz="900" b="0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정보</a:t>
                      </a:r>
                      <a:endParaRPr lang="en-US" altLang="ko-KR" sz="900" b="0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통신과</a:t>
                      </a:r>
                      <a:endParaRPr lang="ko-KR" altLang="en-US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(4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)*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59.0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54.2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54.2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79.2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45.8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54.2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098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패션디자인과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(4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)*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59.6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45.8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54.2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098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호텔관광경영과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(12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)*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66.5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68.1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68.1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55.6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54.2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68.1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70.8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69.4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63.9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098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호텔외식조리과</a:t>
                      </a:r>
                      <a:endParaRPr lang="ko-KR" altLang="en-US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(7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)*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60.6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69.0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59.5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71.4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64.3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59.5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59.5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61.9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57.1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54.8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59.5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73.8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47.6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64.3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285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사회복지학과 </a:t>
                      </a:r>
                      <a:endParaRPr lang="en-US" altLang="ko-KR" sz="900" b="0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en-US" altLang="ko-KR" sz="7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7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전공심화</a:t>
                      </a:r>
                      <a:r>
                        <a:rPr lang="en-US" altLang="ko-KR" sz="7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en-US" altLang="ko-KR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(3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)*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84.2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94.4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88.9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77.8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88.9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88.9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77.8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88.9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285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아동보육학과</a:t>
                      </a:r>
                      <a:endParaRPr lang="en-US" altLang="ko-KR" sz="900" b="0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en-US" altLang="ko-KR" sz="7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7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전공심화</a:t>
                      </a:r>
                      <a:r>
                        <a:rPr lang="en-US" altLang="ko-KR" sz="7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(1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)*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47.4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285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유아교육학과 </a:t>
                      </a:r>
                      <a:endParaRPr lang="en-US" altLang="ko-KR" sz="900" b="0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en-US" altLang="ko-KR" sz="7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7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전공심화</a:t>
                      </a:r>
                      <a:r>
                        <a:rPr lang="en-US" altLang="ko-KR" sz="7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en-US" altLang="ko-KR" sz="8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(1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)*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57.7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760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정보통신공학과 </a:t>
                      </a:r>
                      <a:endParaRPr lang="en-US" altLang="ko-KR" sz="900" b="0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en-US" altLang="ko-KR" sz="7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7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전공심화</a:t>
                      </a:r>
                      <a:r>
                        <a:rPr lang="en-US" altLang="ko-KR" sz="7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(1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)*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65.4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285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호텔관광경영학과 </a:t>
                      </a:r>
                      <a:r>
                        <a:rPr lang="en-US" altLang="ko-KR" sz="7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7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전공심화</a:t>
                      </a:r>
                      <a:r>
                        <a:rPr lang="en-US" altLang="ko-KR" sz="7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en-US" altLang="ko-KR" sz="8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(2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)*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59.0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9878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Action Matrix </a:t>
            </a:r>
            <a:r>
              <a:rPr lang="ko-KR" altLang="en-US" dirty="0"/>
              <a:t>분석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ko-KR" dirty="0" smtClean="0"/>
              <a:t>0. Action Matrix </a:t>
            </a:r>
            <a:r>
              <a:rPr lang="ko-KR" altLang="en-US" dirty="0" smtClean="0"/>
              <a:t>분석 개요</a:t>
            </a:r>
            <a:r>
              <a:rPr lang="en-US" altLang="ko-KR" dirty="0" smtClean="0"/>
              <a:t>	18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1. </a:t>
            </a:r>
            <a:r>
              <a:rPr lang="ko-KR" altLang="en-US" dirty="0" smtClean="0"/>
              <a:t>전체 </a:t>
            </a:r>
            <a:r>
              <a:rPr lang="en-US" altLang="ko-KR" dirty="0" smtClean="0"/>
              <a:t>Action </a:t>
            </a:r>
            <a:r>
              <a:rPr lang="en-US" altLang="ko-KR" dirty="0" err="1" smtClean="0"/>
              <a:t>Matriox</a:t>
            </a:r>
            <a:r>
              <a:rPr lang="en-US" altLang="ko-KR" dirty="0" smtClean="0"/>
              <a:t> </a:t>
            </a:r>
            <a:r>
              <a:rPr lang="ko-KR" altLang="en-US" dirty="0" smtClean="0"/>
              <a:t>분석</a:t>
            </a:r>
            <a:r>
              <a:rPr lang="en-US" altLang="ko-KR" dirty="0" smtClean="0"/>
              <a:t>	19</a:t>
            </a:r>
            <a:endParaRPr lang="ko-KR" altLang="en-US" dirty="0"/>
          </a:p>
        </p:txBody>
      </p:sp>
      <p:sp>
        <p:nvSpPr>
          <p:cNvPr id="4" name="부제목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altLang="ko-KR" dirty="0"/>
              <a:t>Part C</a:t>
            </a:r>
          </a:p>
        </p:txBody>
      </p:sp>
    </p:spTree>
    <p:extLst>
      <p:ext uri="{BB962C8B-B14F-4D97-AF65-F5344CB8AC3E}">
        <p14:creationId xmlns:p14="http://schemas.microsoft.com/office/powerpoint/2010/main" val="30537873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0. Action Matrix </a:t>
            </a:r>
            <a:r>
              <a:rPr lang="ko-KR" altLang="en-US" dirty="0"/>
              <a:t>분석 개요</a:t>
            </a:r>
          </a:p>
        </p:txBody>
      </p:sp>
      <p:grpSp>
        <p:nvGrpSpPr>
          <p:cNvPr id="49" name="그룹 48"/>
          <p:cNvGrpSpPr/>
          <p:nvPr/>
        </p:nvGrpSpPr>
        <p:grpSpPr>
          <a:xfrm>
            <a:off x="344487" y="992168"/>
            <a:ext cx="9217025" cy="864000"/>
            <a:chOff x="344487" y="5633836"/>
            <a:chExt cx="9217025" cy="864000"/>
          </a:xfrm>
        </p:grpSpPr>
        <p:grpSp>
          <p:nvGrpSpPr>
            <p:cNvPr id="51" name="그룹 50"/>
            <p:cNvGrpSpPr/>
            <p:nvPr/>
          </p:nvGrpSpPr>
          <p:grpSpPr>
            <a:xfrm>
              <a:off x="344487" y="5633836"/>
              <a:ext cx="9217025" cy="864000"/>
              <a:chOff x="1107832" y="1630238"/>
              <a:chExt cx="7690338" cy="826018"/>
            </a:xfrm>
          </p:grpSpPr>
          <p:sp>
            <p:nvSpPr>
              <p:cNvPr id="66" name="양쪽 대괄호 65"/>
              <p:cNvSpPr/>
              <p:nvPr/>
            </p:nvSpPr>
            <p:spPr>
              <a:xfrm>
                <a:off x="1107832" y="1630238"/>
                <a:ext cx="7690338" cy="728026"/>
              </a:xfrm>
              <a:prstGeom prst="bracketPair">
                <a:avLst>
                  <a:gd name="adj" fmla="val 0"/>
                </a:avLst>
              </a:prstGeom>
              <a:solidFill>
                <a:srgbClr val="EBEFF1"/>
              </a:solidFill>
              <a:ln w="28575">
                <a:solidFill>
                  <a:srgbClr val="E35A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pic>
            <p:nvPicPr>
              <p:cNvPr id="67" name="Picture 57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24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450" r="-420"/>
              <a:stretch>
                <a:fillRect/>
              </a:stretch>
            </p:blipFill>
            <p:spPr bwMode="gray">
              <a:xfrm>
                <a:off x="2524528" y="2358263"/>
                <a:ext cx="4856945" cy="97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8" name="직각 삼각형 67"/>
              <p:cNvSpPr/>
              <p:nvPr/>
            </p:nvSpPr>
            <p:spPr>
              <a:xfrm rot="5400000">
                <a:off x="1124011" y="1614060"/>
                <a:ext cx="134819" cy="167176"/>
              </a:xfrm>
              <a:prstGeom prst="rtTriangle">
                <a:avLst/>
              </a:prstGeom>
              <a:solidFill>
                <a:srgbClr val="E35A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sp>
            <p:nvSpPr>
              <p:cNvPr id="70" name="직각 삼각형 69"/>
              <p:cNvSpPr/>
              <p:nvPr/>
            </p:nvSpPr>
            <p:spPr>
              <a:xfrm rot="16200000">
                <a:off x="8647172" y="2207265"/>
                <a:ext cx="134819" cy="167176"/>
              </a:xfrm>
              <a:prstGeom prst="rtTriangle">
                <a:avLst/>
              </a:prstGeom>
              <a:solidFill>
                <a:srgbClr val="E35A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</p:grpSp>
        <p:sp>
          <p:nvSpPr>
            <p:cNvPr id="64" name="모서리가 둥근 직사각형 63"/>
            <p:cNvSpPr/>
            <p:nvPr/>
          </p:nvSpPr>
          <p:spPr>
            <a:xfrm>
              <a:off x="4520989" y="5927222"/>
              <a:ext cx="864021" cy="201029"/>
            </a:xfrm>
            <a:prstGeom prst="roundRect">
              <a:avLst>
                <a:gd name="adj" fmla="val 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36000" rIns="90000" bIns="36000" anchor="ctr">
              <a:scene3d>
                <a:camera prst="orthographicFront"/>
                <a:lightRig rig="threePt" dir="t"/>
              </a:scene3d>
              <a:sp3d contourW="38100">
                <a:bevelT w="1270"/>
                <a:bevelB w="0" h="0"/>
                <a:contourClr>
                  <a:schemeClr val="bg1"/>
                </a:contourClr>
              </a:sp3d>
            </a:bodyPr>
            <a:lstStyle/>
            <a:p>
              <a:pPr algn="ctr" eaLnBrk="0" fontAlgn="auto" latinLnBrk="0" hangingPunct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8080"/>
                </a:buClr>
                <a:buSzPct val="140000"/>
                <a:buFont typeface="Wingdings" pitchFamily="2" charset="2"/>
                <a:buNone/>
                <a:tabLst>
                  <a:tab pos="5648325" algn="l"/>
                </a:tabLst>
              </a:pPr>
              <a:r>
                <a:rPr lang="ko-KR" altLang="en-US" sz="1600" b="1" kern="0" spc="-50" dirty="0">
                  <a:solidFill>
                    <a:prstClr val="black"/>
                  </a:solidFill>
                  <a:ea typeface="맑은 고딕"/>
                  <a:cs typeface="Arial" pitchFamily="34" charset="0"/>
                </a:rPr>
                <a:t>만족도와 중요도를 이용해 평가 영향요인 별 우선 개선점 제시</a:t>
              </a:r>
            </a:p>
            <a:p>
              <a:pPr algn="ctr" eaLnBrk="0" fontAlgn="auto" latinLnBrk="0" hangingPunct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8080"/>
                </a:buClr>
                <a:buSzPct val="140000"/>
                <a:buFont typeface="Wingdings" pitchFamily="2" charset="2"/>
                <a:buNone/>
                <a:tabLst>
                  <a:tab pos="5648325" algn="l"/>
                </a:tabLst>
              </a:pPr>
              <a:r>
                <a:rPr lang="ko-KR" altLang="en-US" sz="1600" b="1" kern="0" spc="-50" dirty="0">
                  <a:solidFill>
                    <a:prstClr val="black"/>
                  </a:solidFill>
                  <a:ea typeface="맑은 고딕"/>
                  <a:cs typeface="Arial" pitchFamily="34" charset="0"/>
                </a:rPr>
                <a:t>취약한 품질 차원의 진단</a:t>
              </a:r>
            </a:p>
          </p:txBody>
        </p:sp>
      </p:grpSp>
      <p:graphicFrame>
        <p:nvGraphicFramePr>
          <p:cNvPr id="58" name="Object 3"/>
          <p:cNvGraphicFramePr>
            <a:graphicFrameLocks/>
          </p:cNvGraphicFramePr>
          <p:nvPr>
            <p:extLst/>
          </p:nvPr>
        </p:nvGraphicFramePr>
        <p:xfrm>
          <a:off x="139438" y="2557647"/>
          <a:ext cx="7200000" cy="3806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1" name="직선 화살표 연결선 60"/>
          <p:cNvCxnSpPr/>
          <p:nvPr/>
        </p:nvCxnSpPr>
        <p:spPr>
          <a:xfrm flipH="1">
            <a:off x="1041697" y="6290686"/>
            <a:ext cx="3553738" cy="0"/>
          </a:xfrm>
          <a:prstGeom prst="straightConnector1">
            <a:avLst/>
          </a:prstGeom>
          <a:ln w="15875">
            <a:solidFill>
              <a:schemeClr val="bg1">
                <a:lumMod val="65000"/>
              </a:schemeClr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직사각형 61"/>
          <p:cNvSpPr/>
          <p:nvPr/>
        </p:nvSpPr>
        <p:spPr>
          <a:xfrm>
            <a:off x="819127" y="5754997"/>
            <a:ext cx="1890706" cy="226967"/>
          </a:xfrm>
          <a:prstGeom prst="rect">
            <a:avLst/>
          </a:prstGeom>
          <a:pattFill prst="dotGrid">
            <a:fgClr>
              <a:schemeClr val="accent6">
                <a:lumMod val="20000"/>
                <a:lumOff val="8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  <a:ln>
            <a:solidFill>
              <a:sysClr val="window" lastClr="FFFFFF">
                <a:lumMod val="75000"/>
              </a:sysClr>
            </a:solidFill>
          </a:ln>
          <a:effectLst>
            <a:innerShdw blurRad="114300">
              <a:sysClr val="window" lastClr="FFFFFF">
                <a:lumMod val="75000"/>
              </a:sysClr>
            </a:innerShdw>
          </a:effectLst>
        </p:spPr>
        <p:txBody>
          <a:bodyPr lIns="0" tIns="0" rIns="0" bIns="0" anchor="ctr"/>
          <a:lstStyle/>
          <a:p>
            <a:pPr algn="ctr" defTabSz="801724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점진 개선 영역</a:t>
            </a:r>
          </a:p>
        </p:txBody>
      </p:sp>
      <p:sp>
        <p:nvSpPr>
          <p:cNvPr id="63" name="직사각형 62"/>
          <p:cNvSpPr/>
          <p:nvPr/>
        </p:nvSpPr>
        <p:spPr>
          <a:xfrm>
            <a:off x="2818158" y="2638784"/>
            <a:ext cx="1890706" cy="226967"/>
          </a:xfrm>
          <a:prstGeom prst="rect">
            <a:avLst/>
          </a:prstGeom>
          <a:pattFill prst="dotGrid">
            <a:fgClr>
              <a:schemeClr val="accent3">
                <a:lumMod val="20000"/>
                <a:lumOff val="80000"/>
              </a:schemeClr>
            </a:fgClr>
            <a:bgClr>
              <a:schemeClr val="accent3">
                <a:lumMod val="60000"/>
                <a:lumOff val="40000"/>
              </a:schemeClr>
            </a:bgClr>
          </a:pattFill>
          <a:ln>
            <a:solidFill>
              <a:sysClr val="window" lastClr="FFFFFF">
                <a:lumMod val="75000"/>
              </a:sysClr>
            </a:solidFill>
          </a:ln>
          <a:effectLst>
            <a:innerShdw blurRad="114300">
              <a:sysClr val="window" lastClr="FFFFFF">
                <a:lumMod val="75000"/>
              </a:sysClr>
            </a:innerShdw>
          </a:effectLst>
        </p:spPr>
        <p:txBody>
          <a:bodyPr lIns="0" tIns="0" rIns="0" bIns="0" anchor="ctr"/>
          <a:lstStyle/>
          <a:p>
            <a:pPr algn="ctr" defTabSz="801724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유지</a:t>
            </a:r>
            <a:r>
              <a:rPr lang="en-US" altLang="ko-KR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/</a:t>
            </a:r>
            <a:r>
              <a:rPr lang="ko-KR" altLang="en-US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강화 영역</a:t>
            </a:r>
          </a:p>
        </p:txBody>
      </p:sp>
      <p:grpSp>
        <p:nvGrpSpPr>
          <p:cNvPr id="65" name="그룹 64"/>
          <p:cNvGrpSpPr/>
          <p:nvPr/>
        </p:nvGrpSpPr>
        <p:grpSpPr>
          <a:xfrm>
            <a:off x="876504" y="6202548"/>
            <a:ext cx="3879157" cy="161701"/>
            <a:chOff x="967667" y="6076166"/>
            <a:chExt cx="3822554" cy="153888"/>
          </a:xfrm>
        </p:grpSpPr>
        <p:sp>
          <p:nvSpPr>
            <p:cNvPr id="71" name="TextBox 70"/>
            <p:cNvSpPr txBox="1"/>
            <p:nvPr/>
          </p:nvSpPr>
          <p:spPr>
            <a:xfrm>
              <a:off x="4657953" y="6076166"/>
              <a:ext cx="132268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고</a:t>
              </a:r>
              <a:endPara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967667" y="6076166"/>
              <a:ext cx="132268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저</a:t>
              </a:r>
              <a:endPara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2412446" y="6177508"/>
            <a:ext cx="678243" cy="208052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lIns="0" tIns="0" rIns="0" bIns="0">
            <a:noAutofit/>
          </a:bodyPr>
          <a:lstStyle/>
          <a:p>
            <a:pPr marL="279413" indent="-279413" algn="ctr">
              <a:defRPr/>
            </a:pPr>
            <a:r>
              <a:rPr lang="ko-KR" altLang="en-US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중요도</a:t>
            </a:r>
            <a:endParaRPr lang="en-US" altLang="ko-KR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74" name="그룹 73"/>
          <p:cNvGrpSpPr/>
          <p:nvPr/>
        </p:nvGrpSpPr>
        <p:grpSpPr>
          <a:xfrm>
            <a:off x="344934" y="2865499"/>
            <a:ext cx="207240" cy="2846816"/>
            <a:chOff x="388093" y="2958927"/>
            <a:chExt cx="198000" cy="2709262"/>
          </a:xfrm>
        </p:grpSpPr>
        <p:cxnSp>
          <p:nvCxnSpPr>
            <p:cNvPr id="75" name="직선 화살표 연결선 74"/>
            <p:cNvCxnSpPr/>
            <p:nvPr/>
          </p:nvCxnSpPr>
          <p:spPr>
            <a:xfrm>
              <a:off x="487093" y="3112815"/>
              <a:ext cx="0" cy="2354535"/>
            </a:xfrm>
            <a:prstGeom prst="straightConnector1">
              <a:avLst/>
            </a:prstGeom>
            <a:ln w="15875">
              <a:solidFill>
                <a:schemeClr val="bg1">
                  <a:lumMod val="65000"/>
                </a:schemeClr>
              </a:solidFill>
              <a:prstDash val="solid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>
              <a:off x="422973" y="2958927"/>
              <a:ext cx="128241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고</a:t>
              </a:r>
              <a:endPara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22973" y="5514301"/>
              <a:ext cx="128241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저</a:t>
              </a:r>
              <a:endPara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88093" y="4040019"/>
              <a:ext cx="198000" cy="648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</p:spPr>
          <p:txBody>
            <a:bodyPr wrap="square" lIns="0" tIns="0" rIns="0" bIns="0" anchor="ctr">
              <a:noAutofit/>
            </a:bodyPr>
            <a:lstStyle/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만</a:t>
              </a:r>
              <a:endPara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족</a:t>
              </a:r>
              <a:endPara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도</a:t>
              </a:r>
              <a:endPara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79" name="Text Box 70"/>
          <p:cNvSpPr txBox="1">
            <a:spLocks noChangeArrowheads="1"/>
          </p:cNvSpPr>
          <p:nvPr/>
        </p:nvSpPr>
        <p:spPr bwMode="auto">
          <a:xfrm>
            <a:off x="2859438" y="4401282"/>
            <a:ext cx="1829857" cy="1175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noAutofit/>
          </a:bodyPr>
          <a:lstStyle/>
          <a:p>
            <a:pPr algn="ctr" latinLnBrk="0">
              <a:lnSpc>
                <a:spcPct val="110000"/>
              </a:lnSpc>
            </a:pPr>
            <a:r>
              <a:rPr lang="ko-KR" altLang="en-US" sz="1100" b="1" spc="-100" dirty="0">
                <a:latin typeface="Trebuchet MS" pitchFamily="34" charset="0"/>
              </a:rPr>
              <a:t>중요도 </a:t>
            </a:r>
            <a:r>
              <a:rPr lang="ko-KR" altLang="en-US" sz="1100" b="1" spc="-100" dirty="0">
                <a:solidFill>
                  <a:srgbClr val="0070C0"/>
                </a:solidFill>
                <a:latin typeface="Trebuchet MS" pitchFamily="34" charset="0"/>
                <a:sym typeface="Wingdings" panose="05000000000000000000" pitchFamily="2" charset="2"/>
              </a:rPr>
              <a:t></a:t>
            </a:r>
            <a:r>
              <a:rPr lang="ko-KR" altLang="en-US" sz="1100" b="1" spc="-100" dirty="0">
                <a:latin typeface="Trebuchet MS" pitchFamily="34" charset="0"/>
              </a:rPr>
              <a:t>  만족도 </a:t>
            </a:r>
            <a:r>
              <a:rPr lang="ko-KR" altLang="en-US" sz="1100" b="1" spc="-100" dirty="0">
                <a:solidFill>
                  <a:srgbClr val="FF0000"/>
                </a:solidFill>
                <a:latin typeface="Trebuchet MS" pitchFamily="34" charset="0"/>
                <a:sym typeface="Wingdings" panose="05000000000000000000" pitchFamily="2" charset="2"/>
              </a:rPr>
              <a:t></a:t>
            </a:r>
            <a:endParaRPr lang="ko-KR" altLang="en-US" sz="1100" b="1" spc="-100" dirty="0">
              <a:solidFill>
                <a:srgbClr val="FF0000"/>
              </a:solidFill>
              <a:latin typeface="Trebuchet MS" pitchFamily="34" charset="0"/>
            </a:endParaRPr>
          </a:p>
          <a:p>
            <a:pPr latinLnBrk="0">
              <a:lnSpc>
                <a:spcPct val="110000"/>
              </a:lnSpc>
            </a:pPr>
            <a:endParaRPr lang="ko-KR" altLang="en-US" sz="1000" spc="-100" dirty="0">
              <a:latin typeface="Trebuchet MS" pitchFamily="34" charset="0"/>
              <a:ea typeface="맑은 고딕" pitchFamily="50" charset="-127"/>
            </a:endParaRPr>
          </a:p>
        </p:txBody>
      </p:sp>
      <p:sp>
        <p:nvSpPr>
          <p:cNvPr id="80" name="Text Box 70"/>
          <p:cNvSpPr txBox="1">
            <a:spLocks noChangeArrowheads="1"/>
          </p:cNvSpPr>
          <p:nvPr/>
        </p:nvSpPr>
        <p:spPr bwMode="auto">
          <a:xfrm>
            <a:off x="2859438" y="3084658"/>
            <a:ext cx="1829857" cy="1175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noAutofit/>
          </a:bodyPr>
          <a:lstStyle/>
          <a:p>
            <a:pPr algn="ctr" latinLnBrk="0">
              <a:lnSpc>
                <a:spcPct val="110000"/>
              </a:lnSpc>
            </a:pPr>
            <a:r>
              <a:rPr lang="ko-KR" altLang="en-US" sz="1100" b="1" spc="-100" dirty="0">
                <a:latin typeface="Trebuchet MS" pitchFamily="34" charset="0"/>
                <a:ea typeface="맑은 고딕" pitchFamily="50" charset="-127"/>
              </a:rPr>
              <a:t>중요도 </a:t>
            </a:r>
            <a:r>
              <a:rPr lang="ko-KR" altLang="en-US" sz="1100" b="1" spc="-100" dirty="0">
                <a:solidFill>
                  <a:srgbClr val="0070C0"/>
                </a:solidFill>
                <a:latin typeface="Trebuchet MS" pitchFamily="34" charset="0"/>
                <a:sym typeface="Wingdings" panose="05000000000000000000" pitchFamily="2" charset="2"/>
              </a:rPr>
              <a:t></a:t>
            </a:r>
            <a:r>
              <a:rPr lang="ko-KR" altLang="en-US" sz="1100" b="1" spc="-100" dirty="0">
                <a:latin typeface="Trebuchet MS" pitchFamily="34" charset="0"/>
                <a:ea typeface="맑은 고딕" pitchFamily="50" charset="-127"/>
              </a:rPr>
              <a:t>  만족도 </a:t>
            </a:r>
            <a:r>
              <a:rPr lang="ko-KR" altLang="en-US" sz="1100" b="1" spc="-100" dirty="0">
                <a:solidFill>
                  <a:srgbClr val="0070C0"/>
                </a:solidFill>
                <a:latin typeface="Trebuchet MS" pitchFamily="34" charset="0"/>
                <a:sym typeface="Wingdings" panose="05000000000000000000" pitchFamily="2" charset="2"/>
              </a:rPr>
              <a:t></a:t>
            </a:r>
            <a:r>
              <a:rPr lang="ko-KR" altLang="en-US" sz="1100" b="1" spc="-100" dirty="0">
                <a:latin typeface="Trebuchet MS" pitchFamily="34" charset="0"/>
              </a:rPr>
              <a:t> </a:t>
            </a:r>
            <a:endParaRPr lang="ko-KR" altLang="en-US" sz="1100" b="1" spc="-100" dirty="0">
              <a:latin typeface="Trebuchet MS" pitchFamily="34" charset="0"/>
              <a:ea typeface="맑은 고딕" pitchFamily="50" charset="-127"/>
            </a:endParaRPr>
          </a:p>
        </p:txBody>
      </p:sp>
      <p:sp>
        <p:nvSpPr>
          <p:cNvPr id="81" name="직사각형 80"/>
          <p:cNvSpPr/>
          <p:nvPr/>
        </p:nvSpPr>
        <p:spPr>
          <a:xfrm>
            <a:off x="819126" y="4310743"/>
            <a:ext cx="3900919" cy="1374662"/>
          </a:xfrm>
          <a:prstGeom prst="rect">
            <a:avLst/>
          </a:prstGeom>
          <a:noFill/>
          <a:ln w="254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Trebuchet MS" pitchFamily="34" charset="0"/>
              <a:ea typeface="맑은 고딕" pitchFamily="50" charset="-127"/>
            </a:endParaRPr>
          </a:p>
        </p:txBody>
      </p:sp>
      <p:grpSp>
        <p:nvGrpSpPr>
          <p:cNvPr id="82" name="그룹 81"/>
          <p:cNvGrpSpPr/>
          <p:nvPr/>
        </p:nvGrpSpPr>
        <p:grpSpPr>
          <a:xfrm>
            <a:off x="5149738" y="2646046"/>
            <a:ext cx="2160000" cy="1800000"/>
            <a:chOff x="5097485" y="2646046"/>
            <a:chExt cx="2160000" cy="1800000"/>
          </a:xfrm>
        </p:grpSpPr>
        <p:grpSp>
          <p:nvGrpSpPr>
            <p:cNvPr id="83" name="그룹 82"/>
            <p:cNvGrpSpPr/>
            <p:nvPr/>
          </p:nvGrpSpPr>
          <p:grpSpPr>
            <a:xfrm>
              <a:off x="5097485" y="2646046"/>
              <a:ext cx="2160000" cy="1800000"/>
              <a:chOff x="5097486" y="2654755"/>
              <a:chExt cx="2147727" cy="1803102"/>
            </a:xfrm>
          </p:grpSpPr>
          <p:sp>
            <p:nvSpPr>
              <p:cNvPr id="85" name="모서리가 둥근 직사각형 84"/>
              <p:cNvSpPr/>
              <p:nvPr/>
            </p:nvSpPr>
            <p:spPr>
              <a:xfrm>
                <a:off x="5097486" y="2654755"/>
                <a:ext cx="2147727" cy="1803102"/>
              </a:xfrm>
              <a:prstGeom prst="roundRect">
                <a:avLst>
                  <a:gd name="adj" fmla="val 0"/>
                </a:avLst>
              </a:prstGeom>
              <a:solidFill>
                <a:sysClr val="window" lastClr="FFFFFF"/>
              </a:solidFill>
              <a:ln w="15875">
                <a:solidFill>
                  <a:schemeClr val="bg1">
                    <a:lumMod val="75000"/>
                  </a:schemeClr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fontAlgn="base" latinLnBrk="0">
                  <a:spcAft>
                    <a:spcPct val="0"/>
                  </a:spcAft>
                </a:pPr>
                <a:endParaRPr kumimoji="1" lang="ko-KR" altLang="en-US" sz="1000" b="1" kern="0" dirty="0">
                  <a:solidFill>
                    <a:prstClr val="black"/>
                  </a:solidFill>
                  <a:latin typeface="Trebuchet MS" pitchFamily="34" charset="0"/>
                  <a:ea typeface="맑은 고딕" pitchFamily="50" charset="-127"/>
                </a:endParaRPr>
              </a:p>
            </p:txBody>
          </p:sp>
          <p:sp>
            <p:nvSpPr>
              <p:cNvPr id="86" name="Line 11"/>
              <p:cNvSpPr>
                <a:spLocks noChangeShapeType="1"/>
              </p:cNvSpPr>
              <p:nvPr/>
            </p:nvSpPr>
            <p:spPr bwMode="auto">
              <a:xfrm>
                <a:off x="5127349" y="3034506"/>
                <a:ext cx="2088000" cy="0"/>
              </a:xfrm>
              <a:prstGeom prst="line">
                <a:avLst/>
              </a:prstGeom>
              <a:noFill/>
              <a:ln w="38100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  <a:effectLst>
                <a:outerShdw dist="17961" dir="2700000" algn="ctr" rotWithShape="0">
                  <a:sysClr val="window" lastClr="FFFFFF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noAutofit/>
              </a:bodyPr>
              <a:lstStyle/>
              <a:p>
                <a:pPr latinLnBrk="0"/>
                <a:endParaRPr lang="ko-KR" altLang="en-US" kern="0">
                  <a:solidFill>
                    <a:sysClr val="windowText" lastClr="000000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endParaRP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5127349" y="2699501"/>
                <a:ext cx="2088000" cy="2862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 lIns="36000" tIns="36000" rIns="36000" bIns="36000">
                <a:noAutofit/>
              </a:bodyPr>
              <a:lstStyle>
                <a:defPPr>
                  <a:defRPr lang="ko-KR"/>
                </a:defPPr>
                <a:lvl1pPr marL="279400" indent="-279400" algn="ctr">
                  <a:defRPr sz="1200" b="1" spc="-50">
                    <a:solidFill>
                      <a:sysClr val="windowText" lastClr="000000"/>
                    </a:solidFill>
                    <a:latin typeface="Trebuchet MS" panose="020B0603020202020204" pitchFamily="34" charset="0"/>
                  </a:defRPr>
                </a:lvl1pPr>
              </a:lstStyle>
              <a:p>
                <a:r>
                  <a:rPr lang="ko-KR" altLang="en-US" dirty="0"/>
                  <a:t>지속 관리 영역</a:t>
                </a:r>
              </a:p>
            </p:txBody>
          </p:sp>
        </p:grpSp>
        <p:sp>
          <p:nvSpPr>
            <p:cNvPr id="84" name="직사각형 83"/>
            <p:cNvSpPr/>
            <p:nvPr/>
          </p:nvSpPr>
          <p:spPr>
            <a:xfrm>
              <a:off x="5097485" y="3149670"/>
              <a:ext cx="2160000" cy="1173410"/>
            </a:xfrm>
            <a:prstGeom prst="rect">
              <a:avLst/>
            </a:prstGeom>
          </p:spPr>
          <p:txBody>
            <a:bodyPr wrap="square" lIns="72000" tIns="36000" rIns="36000" bIns="36000" anchor="t">
              <a:noAutofit/>
            </a:bodyPr>
            <a:lstStyle/>
            <a:p>
              <a:pPr marL="88900" lvl="0" indent="-88900" latinLnBrk="0">
                <a:lnSpc>
                  <a:spcPct val="140000"/>
                </a:lnSpc>
                <a:spcAft>
                  <a:spcPts val="800"/>
                </a:spcAft>
                <a:buClr>
                  <a:schemeClr val="bg1">
                    <a:lumMod val="65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spc="-100" dirty="0">
                  <a:solidFill>
                    <a:prstClr val="black"/>
                  </a:solidFill>
                  <a:latin typeface="Trebuchet MS" pitchFamily="34" charset="0"/>
                </a:rPr>
                <a:t>중요도는 낮으나  만족도는 높은 영역</a:t>
              </a:r>
              <a:r>
                <a:rPr lang="en-US" altLang="ko-KR" sz="1000" spc="-100" dirty="0">
                  <a:solidFill>
                    <a:prstClr val="black"/>
                  </a:solidFill>
                  <a:latin typeface="Trebuchet MS" pitchFamily="34" charset="0"/>
                </a:rPr>
                <a:t>. </a:t>
              </a:r>
              <a:br>
                <a:rPr lang="en-US" altLang="ko-KR" sz="1000" spc="-100" dirty="0">
                  <a:solidFill>
                    <a:prstClr val="black"/>
                  </a:solidFill>
                  <a:latin typeface="Trebuchet MS" pitchFamily="34" charset="0"/>
                </a:rPr>
              </a:br>
              <a:r>
                <a:rPr lang="ko-KR" altLang="en-US" sz="1000" spc="-100" dirty="0">
                  <a:solidFill>
                    <a:prstClr val="black"/>
                  </a:solidFill>
                  <a:latin typeface="Trebuchet MS" pitchFamily="34" charset="0"/>
                </a:rPr>
                <a:t>현 상태를 유지하는 비용이 높을 경우</a:t>
              </a:r>
              <a:r>
                <a:rPr lang="en-US" altLang="ko-KR" sz="1000" spc="-100" dirty="0">
                  <a:solidFill>
                    <a:prstClr val="black"/>
                  </a:solidFill>
                  <a:latin typeface="Trebuchet MS" pitchFamily="34" charset="0"/>
                </a:rPr>
                <a:t>, </a:t>
              </a:r>
              <a:r>
                <a:rPr lang="ko-KR" altLang="en-US" sz="1000" spc="-100" dirty="0">
                  <a:solidFill>
                    <a:prstClr val="black"/>
                  </a:solidFill>
                  <a:latin typeface="Trebuchet MS" pitchFamily="34" charset="0"/>
                </a:rPr>
                <a:t>자원의 배분을 우선개선 영역으로 돌리는 것이 바람직함</a:t>
              </a:r>
              <a:endParaRPr lang="ko-KR" altLang="en-US" sz="1000" spc="-100" dirty="0">
                <a:solidFill>
                  <a:prstClr val="black"/>
                </a:solidFill>
                <a:latin typeface="Trebuchet MS" pitchFamily="34" charset="0"/>
                <a:ea typeface="맑은 고딕" pitchFamily="50" charset="-127"/>
              </a:endParaRPr>
            </a:p>
          </p:txBody>
        </p:sp>
      </p:grpSp>
      <p:grpSp>
        <p:nvGrpSpPr>
          <p:cNvPr id="88" name="그룹 87"/>
          <p:cNvGrpSpPr/>
          <p:nvPr/>
        </p:nvGrpSpPr>
        <p:grpSpPr>
          <a:xfrm>
            <a:off x="7405258" y="2646046"/>
            <a:ext cx="2160000" cy="1800000"/>
            <a:chOff x="7353005" y="2646046"/>
            <a:chExt cx="2160000" cy="1800000"/>
          </a:xfrm>
        </p:grpSpPr>
        <p:grpSp>
          <p:nvGrpSpPr>
            <p:cNvPr id="89" name="그룹 88"/>
            <p:cNvGrpSpPr/>
            <p:nvPr/>
          </p:nvGrpSpPr>
          <p:grpSpPr>
            <a:xfrm>
              <a:off x="7353005" y="2646046"/>
              <a:ext cx="2160000" cy="1800000"/>
              <a:chOff x="5097486" y="2654755"/>
              <a:chExt cx="2147727" cy="1803102"/>
            </a:xfrm>
          </p:grpSpPr>
          <p:sp>
            <p:nvSpPr>
              <p:cNvPr id="91" name="모서리가 둥근 직사각형 90"/>
              <p:cNvSpPr/>
              <p:nvPr/>
            </p:nvSpPr>
            <p:spPr>
              <a:xfrm>
                <a:off x="5097486" y="2654755"/>
                <a:ext cx="2147727" cy="1803102"/>
              </a:xfrm>
              <a:prstGeom prst="roundRect">
                <a:avLst>
                  <a:gd name="adj" fmla="val 0"/>
                </a:avLst>
              </a:prstGeom>
              <a:solidFill>
                <a:sysClr val="window" lastClr="FFFFFF"/>
              </a:solidFill>
              <a:ln w="15875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itchFamily="34" charset="0"/>
                  <a:ea typeface="맑은 고딕" pitchFamily="50" charset="-127"/>
                </a:endParaRPr>
              </a:p>
            </p:txBody>
          </p:sp>
          <p:sp>
            <p:nvSpPr>
              <p:cNvPr id="92" name="Line 11"/>
              <p:cNvSpPr>
                <a:spLocks noChangeShapeType="1"/>
              </p:cNvSpPr>
              <p:nvPr/>
            </p:nvSpPr>
            <p:spPr bwMode="auto">
              <a:xfrm>
                <a:off x="5127349" y="3034506"/>
                <a:ext cx="2088000" cy="0"/>
              </a:xfrm>
              <a:prstGeom prst="line">
                <a:avLst/>
              </a:prstGeom>
              <a:noFill/>
              <a:ln w="38100">
                <a:solidFill>
                  <a:schemeClr val="accent3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>
                <a:outerShdw dist="17961" dir="2700000" algn="ctr" rotWithShape="0">
                  <a:sysClr val="window" lastClr="FFFFFF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 panose="020B0603020202020204" pitchFamily="34" charset="0"/>
                  <a:ea typeface="맑은 고딕" panose="020B0503020000020004" pitchFamily="50" charset="-127"/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5127349" y="2699501"/>
                <a:ext cx="2088000" cy="286293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lIns="36000" tIns="36000" rIns="36000" bIns="36000">
                <a:noAutofit/>
              </a:bodyPr>
              <a:lstStyle/>
              <a:p>
                <a:pPr marL="279400" indent="-279400" algn="ctr">
                  <a:defRPr/>
                </a:pPr>
                <a:r>
                  <a:rPr lang="ko-KR" altLang="en-US" sz="1200" b="1" spc="-50" dirty="0">
                    <a:solidFill>
                      <a:sysClr val="windowText" lastClr="000000"/>
                    </a:solidFill>
                    <a:latin typeface="Trebuchet MS" panose="020B0603020202020204" pitchFamily="34" charset="0"/>
                  </a:rPr>
                  <a:t>유지</a:t>
                </a:r>
                <a:r>
                  <a:rPr lang="en-US" altLang="ko-KR" sz="1200" b="1" spc="-50" dirty="0">
                    <a:solidFill>
                      <a:sysClr val="windowText" lastClr="000000"/>
                    </a:solidFill>
                    <a:latin typeface="Trebuchet MS" panose="020B0603020202020204" pitchFamily="34" charset="0"/>
                  </a:rPr>
                  <a:t>/</a:t>
                </a:r>
                <a:r>
                  <a:rPr lang="ko-KR" altLang="en-US" sz="1200" b="1" spc="-50" dirty="0">
                    <a:solidFill>
                      <a:sysClr val="windowText" lastClr="000000"/>
                    </a:solidFill>
                    <a:latin typeface="Trebuchet MS" panose="020B0603020202020204" pitchFamily="34" charset="0"/>
                  </a:rPr>
                  <a:t>강화 영역</a:t>
                </a:r>
              </a:p>
            </p:txBody>
          </p:sp>
        </p:grpSp>
        <p:sp>
          <p:nvSpPr>
            <p:cNvPr id="90" name="직사각형 89"/>
            <p:cNvSpPr/>
            <p:nvPr/>
          </p:nvSpPr>
          <p:spPr>
            <a:xfrm>
              <a:off x="7353005" y="3149670"/>
              <a:ext cx="2160000" cy="1173410"/>
            </a:xfrm>
            <a:prstGeom prst="rect">
              <a:avLst/>
            </a:prstGeom>
          </p:spPr>
          <p:txBody>
            <a:bodyPr wrap="square" lIns="72000" tIns="36000" rIns="36000" bIns="36000" anchor="t">
              <a:noAutofit/>
            </a:bodyPr>
            <a:lstStyle/>
            <a:p>
              <a:pPr marL="88900" lvl="0" indent="-88900" latinLnBrk="0">
                <a:lnSpc>
                  <a:spcPct val="140000"/>
                </a:lnSpc>
                <a:spcAft>
                  <a:spcPts val="800"/>
                </a:spcAft>
                <a:buClr>
                  <a:schemeClr val="bg1">
                    <a:lumMod val="65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spc="-100" dirty="0">
                  <a:solidFill>
                    <a:prstClr val="black"/>
                  </a:solidFill>
                  <a:latin typeface="Trebuchet MS" pitchFamily="34" charset="0"/>
                </a:rPr>
                <a:t>중요도도 높고  만족도도 높은 영역</a:t>
              </a:r>
              <a:r>
                <a:rPr lang="en-US" altLang="ko-KR" sz="1000" spc="-100" dirty="0">
                  <a:solidFill>
                    <a:prstClr val="black"/>
                  </a:solidFill>
                  <a:latin typeface="Trebuchet MS" pitchFamily="34" charset="0"/>
                </a:rPr>
                <a:t>. </a:t>
              </a:r>
              <a:br>
                <a:rPr lang="en-US" altLang="ko-KR" sz="1000" spc="-100" dirty="0">
                  <a:solidFill>
                    <a:prstClr val="black"/>
                  </a:solidFill>
                  <a:latin typeface="Trebuchet MS" pitchFamily="34" charset="0"/>
                </a:rPr>
              </a:br>
              <a:r>
                <a:rPr lang="ko-KR" altLang="en-US" sz="1000" spc="-100" dirty="0">
                  <a:solidFill>
                    <a:prstClr val="black"/>
                  </a:solidFill>
                  <a:latin typeface="Trebuchet MS" pitchFamily="34" charset="0"/>
                </a:rPr>
                <a:t>현 상태를 유지하지 못 할 경우</a:t>
              </a:r>
              <a:r>
                <a:rPr lang="en-US" altLang="ko-KR" sz="1000" spc="-100" dirty="0">
                  <a:solidFill>
                    <a:prstClr val="black"/>
                  </a:solidFill>
                  <a:latin typeface="Trebuchet MS" pitchFamily="34" charset="0"/>
                </a:rPr>
                <a:t>, </a:t>
              </a:r>
              <a:r>
                <a:rPr lang="ko-KR" altLang="en-US" sz="1000" spc="-100" dirty="0">
                  <a:solidFill>
                    <a:prstClr val="black"/>
                  </a:solidFill>
                  <a:latin typeface="Trebuchet MS" pitchFamily="34" charset="0"/>
                </a:rPr>
                <a:t>불만도가 크게 높아짐</a:t>
              </a:r>
              <a:r>
                <a:rPr lang="en-US" altLang="ko-KR" sz="1000" spc="-100" dirty="0">
                  <a:solidFill>
                    <a:prstClr val="black"/>
                  </a:solidFill>
                  <a:latin typeface="Trebuchet MS" pitchFamily="34" charset="0"/>
                </a:rPr>
                <a:t>. </a:t>
              </a:r>
              <a:br>
                <a:rPr lang="en-US" altLang="ko-KR" sz="1000" spc="-100" dirty="0">
                  <a:solidFill>
                    <a:prstClr val="black"/>
                  </a:solidFill>
                  <a:latin typeface="Trebuchet MS" pitchFamily="34" charset="0"/>
                </a:rPr>
              </a:br>
              <a:r>
                <a:rPr lang="ko-KR" altLang="en-US" sz="1000" spc="-100" dirty="0">
                  <a:solidFill>
                    <a:prstClr val="black"/>
                  </a:solidFill>
                  <a:latin typeface="Trebuchet MS" pitchFamily="34" charset="0"/>
                </a:rPr>
                <a:t>개선 시 유인효과는 별로 없음</a:t>
              </a:r>
              <a:endParaRPr lang="ko-KR" altLang="en-US" sz="1000" spc="-100" dirty="0">
                <a:solidFill>
                  <a:prstClr val="black"/>
                </a:solidFill>
                <a:latin typeface="Trebuchet MS" pitchFamily="34" charset="0"/>
                <a:ea typeface="맑은 고딕" pitchFamily="50" charset="-127"/>
              </a:endParaRPr>
            </a:p>
          </p:txBody>
        </p:sp>
      </p:grpSp>
      <p:grpSp>
        <p:nvGrpSpPr>
          <p:cNvPr id="94" name="그룹 93"/>
          <p:cNvGrpSpPr/>
          <p:nvPr/>
        </p:nvGrpSpPr>
        <p:grpSpPr>
          <a:xfrm>
            <a:off x="5149738" y="4581328"/>
            <a:ext cx="2160000" cy="1800000"/>
            <a:chOff x="5097485" y="4581328"/>
            <a:chExt cx="2160000" cy="1800000"/>
          </a:xfrm>
        </p:grpSpPr>
        <p:grpSp>
          <p:nvGrpSpPr>
            <p:cNvPr id="95" name="그룹 94"/>
            <p:cNvGrpSpPr/>
            <p:nvPr/>
          </p:nvGrpSpPr>
          <p:grpSpPr>
            <a:xfrm>
              <a:off x="5097485" y="4581328"/>
              <a:ext cx="2160000" cy="1800000"/>
              <a:chOff x="5097486" y="2654755"/>
              <a:chExt cx="2147727" cy="1803102"/>
            </a:xfrm>
          </p:grpSpPr>
          <p:sp>
            <p:nvSpPr>
              <p:cNvPr id="97" name="모서리가 둥근 직사각형 96"/>
              <p:cNvSpPr/>
              <p:nvPr/>
            </p:nvSpPr>
            <p:spPr>
              <a:xfrm>
                <a:off x="5097486" y="2654755"/>
                <a:ext cx="2147727" cy="1803102"/>
              </a:xfrm>
              <a:prstGeom prst="roundRect">
                <a:avLst>
                  <a:gd name="adj" fmla="val 0"/>
                </a:avLst>
              </a:prstGeom>
              <a:solidFill>
                <a:sysClr val="window" lastClr="FFFFFF"/>
              </a:solidFill>
              <a:ln w="15875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itchFamily="34" charset="0"/>
                  <a:ea typeface="맑은 고딕" pitchFamily="50" charset="-127"/>
                </a:endParaRPr>
              </a:p>
            </p:txBody>
          </p:sp>
          <p:sp>
            <p:nvSpPr>
              <p:cNvPr id="98" name="Line 11"/>
              <p:cNvSpPr>
                <a:spLocks noChangeShapeType="1"/>
              </p:cNvSpPr>
              <p:nvPr/>
            </p:nvSpPr>
            <p:spPr bwMode="auto">
              <a:xfrm>
                <a:off x="5127349" y="3034506"/>
                <a:ext cx="2088000" cy="0"/>
              </a:xfrm>
              <a:prstGeom prst="line">
                <a:avLst/>
              </a:prstGeom>
              <a:noFill/>
              <a:ln w="38100">
                <a:solidFill>
                  <a:schemeClr val="accent6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>
                <a:outerShdw dist="17961" dir="2700000" algn="ctr" rotWithShape="0">
                  <a:sysClr val="window" lastClr="FFFFFF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 panose="020B0603020202020204" pitchFamily="34" charset="0"/>
                  <a:ea typeface="맑은 고딕" panose="020B0503020000020004" pitchFamily="50" charset="-127"/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5127349" y="2699501"/>
                <a:ext cx="2088000" cy="286293"/>
              </a:xfrm>
              <a:prstGeom prst="rect">
                <a:avLst/>
              </a:prstGeom>
              <a:solidFill>
                <a:srgbClr val="FEF1E6"/>
              </a:solidFill>
            </p:spPr>
            <p:txBody>
              <a:bodyPr wrap="none" lIns="36000" tIns="36000" rIns="36000" bIns="36000">
                <a:noAutofit/>
              </a:bodyPr>
              <a:lstStyle/>
              <a:p>
                <a:pPr marL="279400" indent="-279400" algn="ctr">
                  <a:defRPr/>
                </a:pPr>
                <a:r>
                  <a:rPr lang="ko-KR" altLang="en-US" sz="1200" b="1" spc="-50" dirty="0">
                    <a:solidFill>
                      <a:sysClr val="windowText" lastClr="000000"/>
                    </a:solidFill>
                    <a:latin typeface="Trebuchet MS" panose="020B0603020202020204" pitchFamily="34" charset="0"/>
                  </a:rPr>
                  <a:t>점진 개선 영역</a:t>
                </a:r>
              </a:p>
            </p:txBody>
          </p:sp>
        </p:grpSp>
        <p:sp>
          <p:nvSpPr>
            <p:cNvPr id="96" name="직사각형 95"/>
            <p:cNvSpPr/>
            <p:nvPr/>
          </p:nvSpPr>
          <p:spPr>
            <a:xfrm>
              <a:off x="5097485" y="5085948"/>
              <a:ext cx="2160000" cy="1173410"/>
            </a:xfrm>
            <a:prstGeom prst="rect">
              <a:avLst/>
            </a:prstGeom>
          </p:spPr>
          <p:txBody>
            <a:bodyPr wrap="square" lIns="72000" tIns="36000" rIns="36000" bIns="36000" anchor="t">
              <a:noAutofit/>
            </a:bodyPr>
            <a:lstStyle/>
            <a:p>
              <a:pPr marL="88900" lvl="0" indent="-88900" latinLnBrk="0">
                <a:lnSpc>
                  <a:spcPct val="140000"/>
                </a:lnSpc>
                <a:spcAft>
                  <a:spcPts val="800"/>
                </a:spcAft>
                <a:buClr>
                  <a:schemeClr val="bg1">
                    <a:lumMod val="65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spc="-100" dirty="0">
                  <a:solidFill>
                    <a:prstClr val="black"/>
                  </a:solidFill>
                  <a:latin typeface="Trebuchet MS" pitchFamily="34" charset="0"/>
                </a:rPr>
                <a:t>중요도도 낮고</a:t>
              </a:r>
              <a:r>
                <a:rPr lang="en-US" altLang="ko-KR" sz="1000" spc="-100" dirty="0">
                  <a:solidFill>
                    <a:prstClr val="black"/>
                  </a:solidFill>
                  <a:latin typeface="Trebuchet MS" pitchFamily="34" charset="0"/>
                </a:rPr>
                <a:t>, </a:t>
              </a:r>
              <a:r>
                <a:rPr lang="ko-KR" altLang="en-US" sz="1000" spc="-100" dirty="0">
                  <a:solidFill>
                    <a:prstClr val="black"/>
                  </a:solidFill>
                  <a:latin typeface="Trebuchet MS" pitchFamily="34" charset="0"/>
                </a:rPr>
                <a:t>만족도도 낮은 영역</a:t>
              </a:r>
              <a:r>
                <a:rPr lang="en-US" altLang="ko-KR" sz="1000" spc="-100" dirty="0">
                  <a:solidFill>
                    <a:prstClr val="black"/>
                  </a:solidFill>
                  <a:latin typeface="Trebuchet MS" pitchFamily="34" charset="0"/>
                </a:rPr>
                <a:t>. </a:t>
              </a:r>
              <a:br>
                <a:rPr lang="en-US" altLang="ko-KR" sz="1000" spc="-100" dirty="0">
                  <a:solidFill>
                    <a:prstClr val="black"/>
                  </a:solidFill>
                  <a:latin typeface="Trebuchet MS" pitchFamily="34" charset="0"/>
                </a:rPr>
              </a:br>
              <a:r>
                <a:rPr lang="ko-KR" altLang="en-US" sz="1000" spc="-100" dirty="0">
                  <a:solidFill>
                    <a:prstClr val="black"/>
                  </a:solidFill>
                  <a:latin typeface="Trebuchet MS" pitchFamily="34" charset="0"/>
                </a:rPr>
                <a:t>만족도</a:t>
              </a:r>
              <a:r>
                <a:rPr lang="en-US" altLang="ko-KR" sz="1000" spc="-100" dirty="0">
                  <a:solidFill>
                    <a:prstClr val="black"/>
                  </a:solidFill>
                  <a:latin typeface="Trebuchet MS" pitchFamily="34" charset="0"/>
                </a:rPr>
                <a:t>/</a:t>
              </a:r>
              <a:r>
                <a:rPr lang="ko-KR" altLang="en-US" sz="1000" spc="-100" dirty="0">
                  <a:solidFill>
                    <a:prstClr val="black"/>
                  </a:solidFill>
                  <a:latin typeface="Trebuchet MS" pitchFamily="34" charset="0"/>
                </a:rPr>
                <a:t>중요성 인식 모두를 높여야 하기 때문에 개선에 많은 비용이 듦</a:t>
              </a:r>
              <a:r>
                <a:rPr lang="en-US" altLang="ko-KR" sz="1000" spc="-100" dirty="0">
                  <a:solidFill>
                    <a:prstClr val="black"/>
                  </a:solidFill>
                  <a:latin typeface="Trebuchet MS" pitchFamily="34" charset="0"/>
                </a:rPr>
                <a:t>. </a:t>
              </a:r>
              <a:br>
                <a:rPr lang="en-US" altLang="ko-KR" sz="1000" spc="-100" dirty="0">
                  <a:solidFill>
                    <a:prstClr val="black"/>
                  </a:solidFill>
                  <a:latin typeface="Trebuchet MS" pitchFamily="34" charset="0"/>
                </a:rPr>
              </a:br>
              <a:r>
                <a:rPr lang="ko-KR" altLang="en-US" sz="1000" spc="-100" dirty="0">
                  <a:solidFill>
                    <a:prstClr val="black"/>
                  </a:solidFill>
                  <a:latin typeface="Trebuchet MS" pitchFamily="34" charset="0"/>
                </a:rPr>
                <a:t>차별적 요인으로 활용이 가능하다면 개선 필요</a:t>
              </a:r>
              <a:endParaRPr lang="ko-KR" altLang="en-US" sz="1000" spc="-100" dirty="0">
                <a:solidFill>
                  <a:prstClr val="black"/>
                </a:solidFill>
                <a:latin typeface="Trebuchet MS" pitchFamily="34" charset="0"/>
                <a:ea typeface="맑은 고딕" pitchFamily="50" charset="-127"/>
              </a:endParaRPr>
            </a:p>
          </p:txBody>
        </p:sp>
      </p:grpSp>
      <p:grpSp>
        <p:nvGrpSpPr>
          <p:cNvPr id="100" name="그룹 99"/>
          <p:cNvGrpSpPr/>
          <p:nvPr/>
        </p:nvGrpSpPr>
        <p:grpSpPr>
          <a:xfrm>
            <a:off x="7405258" y="4581328"/>
            <a:ext cx="2160000" cy="1800000"/>
            <a:chOff x="7353005" y="4581328"/>
            <a:chExt cx="2160000" cy="1800000"/>
          </a:xfrm>
        </p:grpSpPr>
        <p:grpSp>
          <p:nvGrpSpPr>
            <p:cNvPr id="101" name="그룹 100"/>
            <p:cNvGrpSpPr/>
            <p:nvPr/>
          </p:nvGrpSpPr>
          <p:grpSpPr>
            <a:xfrm>
              <a:off x="7353005" y="4581328"/>
              <a:ext cx="2160000" cy="1800000"/>
              <a:chOff x="5097486" y="2654755"/>
              <a:chExt cx="2147727" cy="1803102"/>
            </a:xfrm>
          </p:grpSpPr>
          <p:sp>
            <p:nvSpPr>
              <p:cNvPr id="103" name="모서리가 둥근 직사각형 102"/>
              <p:cNvSpPr/>
              <p:nvPr/>
            </p:nvSpPr>
            <p:spPr>
              <a:xfrm>
                <a:off x="5097486" y="2654755"/>
                <a:ext cx="2147727" cy="1803102"/>
              </a:xfrm>
              <a:prstGeom prst="roundRect">
                <a:avLst>
                  <a:gd name="adj" fmla="val 0"/>
                </a:avLst>
              </a:prstGeom>
              <a:solidFill>
                <a:sysClr val="window" lastClr="FFFFFF"/>
              </a:solidFill>
              <a:ln w="15875">
                <a:solidFill>
                  <a:srgbClr val="93CDDD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fontAlgn="base" latinLnBrk="0">
                  <a:spcAft>
                    <a:spcPct val="0"/>
                  </a:spcAft>
                </a:pPr>
                <a:endParaRPr kumimoji="1" lang="ko-KR" altLang="en-US" sz="1000" b="1" kern="0" dirty="0">
                  <a:solidFill>
                    <a:prstClr val="black"/>
                  </a:solidFill>
                  <a:latin typeface="Trebuchet MS" pitchFamily="34" charset="0"/>
                  <a:ea typeface="맑은 고딕" pitchFamily="50" charset="-127"/>
                </a:endParaRPr>
              </a:p>
            </p:txBody>
          </p:sp>
          <p:sp>
            <p:nvSpPr>
              <p:cNvPr id="104" name="Line 11"/>
              <p:cNvSpPr>
                <a:spLocks noChangeShapeType="1"/>
              </p:cNvSpPr>
              <p:nvPr/>
            </p:nvSpPr>
            <p:spPr bwMode="auto">
              <a:xfrm>
                <a:off x="5127349" y="3034506"/>
                <a:ext cx="2088000" cy="0"/>
              </a:xfrm>
              <a:prstGeom prst="line">
                <a:avLst/>
              </a:prstGeom>
              <a:noFill/>
              <a:ln w="38100">
                <a:solidFill>
                  <a:srgbClr val="93CDDD"/>
                </a:solidFill>
                <a:round/>
                <a:headEnd/>
                <a:tailEnd/>
              </a:ln>
              <a:effectLst>
                <a:outerShdw dist="17961" dir="2700000" algn="ctr" rotWithShape="0">
                  <a:sysClr val="window" lastClr="FFFFFF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noAutofit/>
              </a:bodyPr>
              <a:lstStyle/>
              <a:p>
                <a:pPr latinLnBrk="0"/>
                <a:endParaRPr lang="ko-KR" altLang="en-US" kern="0">
                  <a:solidFill>
                    <a:sysClr val="windowText" lastClr="000000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endParaRP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5127349" y="2699501"/>
                <a:ext cx="2088000" cy="286293"/>
              </a:xfrm>
              <a:prstGeom prst="rect">
                <a:avLst/>
              </a:prstGeom>
              <a:solidFill>
                <a:srgbClr val="EDF7F9"/>
              </a:solidFill>
            </p:spPr>
            <p:txBody>
              <a:bodyPr wrap="none" lIns="36000" tIns="36000" rIns="36000" bIns="36000">
                <a:noAutofit/>
              </a:bodyPr>
              <a:lstStyle>
                <a:defPPr>
                  <a:defRPr lang="ko-KR"/>
                </a:defPPr>
                <a:lvl1pPr marL="279400" indent="-279400" algn="ctr">
                  <a:defRPr sz="1200" b="1" spc="-50">
                    <a:solidFill>
                      <a:sysClr val="windowText" lastClr="000000"/>
                    </a:solidFill>
                    <a:latin typeface="Trebuchet MS" panose="020B0603020202020204" pitchFamily="34" charset="0"/>
                  </a:defRPr>
                </a:lvl1pPr>
              </a:lstStyle>
              <a:p>
                <a:r>
                  <a:rPr lang="ko-KR" altLang="en-US" dirty="0"/>
                  <a:t>중점 개선 영역</a:t>
                </a:r>
              </a:p>
            </p:txBody>
          </p:sp>
        </p:grpSp>
        <p:sp>
          <p:nvSpPr>
            <p:cNvPr id="102" name="직사각형 101"/>
            <p:cNvSpPr/>
            <p:nvPr/>
          </p:nvSpPr>
          <p:spPr>
            <a:xfrm>
              <a:off x="7353005" y="5085948"/>
              <a:ext cx="2160000" cy="1173410"/>
            </a:xfrm>
            <a:prstGeom prst="rect">
              <a:avLst/>
            </a:prstGeom>
          </p:spPr>
          <p:txBody>
            <a:bodyPr wrap="square" lIns="72000" tIns="36000" rIns="36000" bIns="36000" anchor="t">
              <a:noAutofit/>
            </a:bodyPr>
            <a:lstStyle/>
            <a:p>
              <a:pPr marL="88900" lvl="0" indent="-88900" latinLnBrk="0">
                <a:lnSpc>
                  <a:spcPct val="140000"/>
                </a:lnSpc>
                <a:spcAft>
                  <a:spcPts val="800"/>
                </a:spcAft>
                <a:buClr>
                  <a:schemeClr val="bg1">
                    <a:lumMod val="65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spc="-100" dirty="0">
                  <a:solidFill>
                    <a:prstClr val="black"/>
                  </a:solidFill>
                  <a:latin typeface="Trebuchet MS" pitchFamily="34" charset="0"/>
                </a:rPr>
                <a:t>중요도는 높으나 만족도는 낮은 영역</a:t>
              </a:r>
              <a:r>
                <a:rPr lang="en-US" altLang="ko-KR" sz="1000" spc="-100" dirty="0">
                  <a:solidFill>
                    <a:prstClr val="black"/>
                  </a:solidFill>
                  <a:latin typeface="Trebuchet MS" pitchFamily="34" charset="0"/>
                </a:rPr>
                <a:t>.</a:t>
              </a:r>
              <a:br>
                <a:rPr lang="en-US" altLang="ko-KR" sz="1000" spc="-100" dirty="0">
                  <a:solidFill>
                    <a:prstClr val="black"/>
                  </a:solidFill>
                  <a:latin typeface="Trebuchet MS" pitchFamily="34" charset="0"/>
                </a:rPr>
              </a:br>
              <a:r>
                <a:rPr lang="ko-KR" altLang="en-US" sz="1000" spc="-100" dirty="0">
                  <a:solidFill>
                    <a:prstClr val="black"/>
                  </a:solidFill>
                  <a:latin typeface="Trebuchet MS" pitchFamily="34" charset="0"/>
                </a:rPr>
                <a:t>중요하다고 생각하고 있지만</a:t>
              </a:r>
              <a:r>
                <a:rPr lang="en-US" altLang="ko-KR" sz="1000" spc="-100" dirty="0">
                  <a:solidFill>
                    <a:prstClr val="black"/>
                  </a:solidFill>
                  <a:latin typeface="Trebuchet MS" pitchFamily="34" charset="0"/>
                </a:rPr>
                <a:t>,  </a:t>
              </a:r>
              <a:r>
                <a:rPr lang="ko-KR" altLang="en-US" sz="1000" spc="-100" dirty="0">
                  <a:solidFill>
                    <a:prstClr val="black"/>
                  </a:solidFill>
                  <a:latin typeface="Trebuchet MS" pitchFamily="34" charset="0"/>
                </a:rPr>
                <a:t>실제 만족도는 떨어지는 영역으로 개선 시 유인효과가 가장 높음</a:t>
              </a:r>
              <a:endParaRPr lang="ko-KR" altLang="en-US" sz="1000" spc="-100" dirty="0">
                <a:solidFill>
                  <a:prstClr val="black"/>
                </a:solidFill>
                <a:latin typeface="Trebuchet MS" pitchFamily="34" charset="0"/>
                <a:ea typeface="맑은 고딕" pitchFamily="50" charset="-127"/>
              </a:endParaRPr>
            </a:p>
          </p:txBody>
        </p:sp>
      </p:grpSp>
      <p:sp>
        <p:nvSpPr>
          <p:cNvPr id="106" name="Text Box 70"/>
          <p:cNvSpPr txBox="1">
            <a:spLocks noChangeArrowheads="1"/>
          </p:cNvSpPr>
          <p:nvPr/>
        </p:nvSpPr>
        <p:spPr bwMode="auto">
          <a:xfrm>
            <a:off x="897728" y="4401282"/>
            <a:ext cx="1829857" cy="1175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noAutofit/>
          </a:bodyPr>
          <a:lstStyle/>
          <a:p>
            <a:pPr algn="ctr" latinLnBrk="0">
              <a:lnSpc>
                <a:spcPct val="110000"/>
              </a:lnSpc>
            </a:pPr>
            <a:r>
              <a:rPr lang="ko-KR" altLang="en-US" sz="1100" b="1" spc="-100" dirty="0">
                <a:latin typeface="Trebuchet MS" pitchFamily="34" charset="0"/>
                <a:ea typeface="맑은 고딕" pitchFamily="50" charset="-127"/>
              </a:rPr>
              <a:t>중요도 </a:t>
            </a:r>
            <a:r>
              <a:rPr lang="ko-KR" altLang="en-US" sz="1100" b="1" spc="-100" dirty="0">
                <a:solidFill>
                  <a:srgbClr val="FF0000"/>
                </a:solidFill>
                <a:latin typeface="Trebuchet MS" pitchFamily="34" charset="0"/>
                <a:ea typeface="맑은 고딕" pitchFamily="50" charset="-127"/>
                <a:sym typeface="Wingdings" panose="05000000000000000000" pitchFamily="2" charset="2"/>
              </a:rPr>
              <a:t></a:t>
            </a:r>
            <a:r>
              <a:rPr lang="ko-KR" altLang="en-US" sz="1100" b="1" spc="-100" dirty="0">
                <a:latin typeface="Trebuchet MS" pitchFamily="34" charset="0"/>
                <a:ea typeface="맑은 고딕" pitchFamily="50" charset="-127"/>
              </a:rPr>
              <a:t>  만족도 </a:t>
            </a:r>
            <a:r>
              <a:rPr lang="ko-KR" altLang="en-US" sz="1100" b="1" spc="-100" dirty="0">
                <a:solidFill>
                  <a:srgbClr val="FF0000"/>
                </a:solidFill>
                <a:latin typeface="Trebuchet MS" pitchFamily="34" charset="0"/>
                <a:ea typeface="맑은 고딕" pitchFamily="50" charset="-127"/>
                <a:sym typeface="Wingdings" panose="05000000000000000000" pitchFamily="2" charset="2"/>
              </a:rPr>
              <a:t></a:t>
            </a:r>
            <a:endParaRPr lang="ko-KR" altLang="en-US" sz="1100" b="1" spc="-100" dirty="0">
              <a:solidFill>
                <a:srgbClr val="FF0000"/>
              </a:solidFill>
              <a:latin typeface="Trebuchet MS" pitchFamily="34" charset="0"/>
              <a:ea typeface="맑은 고딕" pitchFamily="50" charset="-127"/>
            </a:endParaRPr>
          </a:p>
        </p:txBody>
      </p:sp>
      <p:sp>
        <p:nvSpPr>
          <p:cNvPr id="107" name="Text Box 70"/>
          <p:cNvSpPr txBox="1">
            <a:spLocks noChangeArrowheads="1"/>
          </p:cNvSpPr>
          <p:nvPr/>
        </p:nvSpPr>
        <p:spPr bwMode="auto">
          <a:xfrm>
            <a:off x="897728" y="3084658"/>
            <a:ext cx="1829857" cy="1175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noAutofit/>
          </a:bodyPr>
          <a:lstStyle/>
          <a:p>
            <a:pPr algn="ctr" latinLnBrk="0">
              <a:lnSpc>
                <a:spcPct val="110000"/>
              </a:lnSpc>
            </a:pPr>
            <a:r>
              <a:rPr lang="ko-KR" altLang="en-US" sz="1100" b="1" spc="-100" dirty="0">
                <a:latin typeface="Trebuchet MS" pitchFamily="34" charset="0"/>
              </a:rPr>
              <a:t>중요도 </a:t>
            </a:r>
            <a:r>
              <a:rPr lang="ko-KR" altLang="en-US" sz="1100" b="1" spc="-100" dirty="0">
                <a:solidFill>
                  <a:srgbClr val="FF0000"/>
                </a:solidFill>
                <a:latin typeface="Trebuchet MS" pitchFamily="34" charset="0"/>
                <a:sym typeface="Wingdings" panose="05000000000000000000" pitchFamily="2" charset="2"/>
              </a:rPr>
              <a:t></a:t>
            </a:r>
            <a:r>
              <a:rPr lang="ko-KR" altLang="en-US" sz="1100" b="1" spc="-100" dirty="0">
                <a:solidFill>
                  <a:srgbClr val="FF0000"/>
                </a:solidFill>
                <a:latin typeface="Trebuchet MS" pitchFamily="34" charset="0"/>
              </a:rPr>
              <a:t> </a:t>
            </a:r>
            <a:r>
              <a:rPr lang="ko-KR" altLang="en-US" sz="1100" b="1" spc="-100" dirty="0">
                <a:latin typeface="Trebuchet MS" pitchFamily="34" charset="0"/>
              </a:rPr>
              <a:t> 만족도 </a:t>
            </a:r>
            <a:r>
              <a:rPr lang="ko-KR" altLang="en-US" sz="1100" b="1" spc="-100" dirty="0">
                <a:solidFill>
                  <a:srgbClr val="0070C0"/>
                </a:solidFill>
                <a:latin typeface="Trebuchet MS" pitchFamily="34" charset="0"/>
                <a:sym typeface="Wingdings" panose="05000000000000000000" pitchFamily="2" charset="2"/>
              </a:rPr>
              <a:t></a:t>
            </a:r>
            <a:r>
              <a:rPr lang="ko-KR" altLang="en-US" sz="1100" b="1" spc="-100" dirty="0">
                <a:latin typeface="Trebuchet MS" pitchFamily="34" charset="0"/>
              </a:rPr>
              <a:t> 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343584" y="6381750"/>
            <a:ext cx="3901709" cy="1384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 </a:t>
            </a:r>
            <a:r>
              <a:rPr lang="ko-KR" alt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차원별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중요도는 차원 만족도와 종합만족도간의 상관분석을 이용해 산출함</a:t>
            </a:r>
          </a:p>
        </p:txBody>
      </p:sp>
      <p:sp>
        <p:nvSpPr>
          <p:cNvPr id="109" name="직사각형 108"/>
          <p:cNvSpPr/>
          <p:nvPr/>
        </p:nvSpPr>
        <p:spPr>
          <a:xfrm>
            <a:off x="819127" y="2638784"/>
            <a:ext cx="1890706" cy="226967"/>
          </a:xfrm>
          <a:prstGeom prst="rect">
            <a:avLst/>
          </a:prstGeom>
          <a:pattFill prst="dotGrid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>
            <a:solidFill>
              <a:sysClr val="window" lastClr="FFFFFF">
                <a:lumMod val="75000"/>
              </a:sysClr>
            </a:solidFill>
          </a:ln>
          <a:effectLst>
            <a:innerShdw blurRad="114300">
              <a:sysClr val="window" lastClr="FFFFFF">
                <a:lumMod val="75000"/>
              </a:sysClr>
            </a:innerShdw>
          </a:effectLst>
        </p:spPr>
        <p:txBody>
          <a:bodyPr lIns="0" tIns="0" rIns="0" bIns="0" anchor="ctr"/>
          <a:lstStyle/>
          <a:p>
            <a:pPr algn="ctr" defTabSz="801724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지속 관리 영역</a:t>
            </a:r>
          </a:p>
        </p:txBody>
      </p:sp>
      <p:sp>
        <p:nvSpPr>
          <p:cNvPr id="110" name="직사각형 109"/>
          <p:cNvSpPr/>
          <p:nvPr/>
        </p:nvSpPr>
        <p:spPr>
          <a:xfrm>
            <a:off x="2818158" y="5754997"/>
            <a:ext cx="1890706" cy="226967"/>
          </a:xfrm>
          <a:prstGeom prst="rect">
            <a:avLst/>
          </a:prstGeom>
          <a:pattFill prst="dotGrid">
            <a:fgClr>
              <a:schemeClr val="accent5">
                <a:lumMod val="20000"/>
                <a:lumOff val="80000"/>
              </a:schemeClr>
            </a:fgClr>
            <a:bgClr>
              <a:srgbClr val="93CDDD"/>
            </a:bgClr>
          </a:pattFill>
          <a:ln>
            <a:solidFill>
              <a:sysClr val="window" lastClr="FFFFFF">
                <a:lumMod val="75000"/>
              </a:sysClr>
            </a:solidFill>
          </a:ln>
          <a:effectLst>
            <a:innerShdw blurRad="114300">
              <a:sysClr val="window" lastClr="FFFFFF">
                <a:lumMod val="75000"/>
              </a:sysClr>
            </a:innerShdw>
          </a:effectLst>
        </p:spPr>
        <p:txBody>
          <a:bodyPr lIns="0" tIns="0" rIns="0" bIns="0" anchor="ctr"/>
          <a:lstStyle/>
          <a:p>
            <a:pPr algn="ctr" defTabSz="801724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중점 개선 영역</a:t>
            </a:r>
          </a:p>
        </p:txBody>
      </p:sp>
    </p:spTree>
    <p:extLst>
      <p:ext uri="{BB962C8B-B14F-4D97-AF65-F5344CB8AC3E}">
        <p14:creationId xmlns:p14="http://schemas.microsoft.com/office/powerpoint/2010/main" val="3447355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</a:t>
            </a:r>
            <a:r>
              <a:rPr lang="en-US" altLang="ko-KR"/>
              <a:t>. </a:t>
            </a:r>
            <a:r>
              <a:rPr lang="ko-KR" altLang="en-US"/>
              <a:t>전체 </a:t>
            </a:r>
            <a:r>
              <a:rPr lang="en-US" altLang="ko-KR"/>
              <a:t>Action Matrix </a:t>
            </a:r>
            <a:r>
              <a:rPr lang="ko-KR" altLang="en-US"/>
              <a:t>분석</a:t>
            </a:r>
            <a:endParaRPr lang="ko-KR" altLang="en-US" dirty="0"/>
          </a:p>
        </p:txBody>
      </p:sp>
      <p:sp>
        <p:nvSpPr>
          <p:cNvPr id="7" name="텍스트 개체 틀 6"/>
          <p:cNvSpPr>
            <a:spLocks noGrp="1"/>
          </p:cNvSpPr>
          <p:nvPr>
            <p:ph type="subTitle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/>
              <a:t>1) Action Matrix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ko-KR" altLang="en-US" dirty="0" smtClean="0"/>
              <a:t>중점 개선 </a:t>
            </a:r>
            <a:r>
              <a:rPr lang="en-US" altLang="ko-KR" dirty="0" smtClean="0"/>
              <a:t>: </a:t>
            </a:r>
            <a:r>
              <a:rPr lang="ko-KR" altLang="en-US" dirty="0" smtClean="0"/>
              <a:t>교육시설 및 복지시설 우수</a:t>
            </a:r>
            <a:r>
              <a:rPr lang="en-US" altLang="ko-KR" dirty="0" smtClean="0"/>
              <a:t>, </a:t>
            </a:r>
            <a:r>
              <a:rPr lang="ko-KR" altLang="en-US" dirty="0" smtClean="0"/>
              <a:t>학교</a:t>
            </a:r>
            <a:r>
              <a:rPr lang="en-US" altLang="ko-KR" dirty="0" smtClean="0"/>
              <a:t>/</a:t>
            </a:r>
            <a:r>
              <a:rPr lang="ko-KR" altLang="en-US" dirty="0" smtClean="0"/>
              <a:t>학생 정보 공유</a:t>
            </a:r>
            <a:endParaRPr lang="en-US" altLang="ko-KR" dirty="0" smtClean="0"/>
          </a:p>
          <a:p>
            <a:r>
              <a:rPr lang="ko-KR" altLang="en-US" dirty="0" smtClean="0"/>
              <a:t>점진 개선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주변인 평가 긍정적</a:t>
            </a:r>
            <a:r>
              <a:rPr lang="en-US" altLang="ko-KR" dirty="0" smtClean="0"/>
              <a:t>, </a:t>
            </a:r>
            <a:r>
              <a:rPr lang="ko-KR" altLang="en-US" dirty="0" smtClean="0"/>
              <a:t>편리한 교통편 제공</a:t>
            </a:r>
            <a:r>
              <a:rPr lang="en-US" altLang="ko-KR" dirty="0" smtClean="0"/>
              <a:t>, </a:t>
            </a:r>
            <a:r>
              <a:rPr lang="ko-KR" altLang="en-US" dirty="0" smtClean="0"/>
              <a:t>기숙사 시설 및 생활 우수</a:t>
            </a:r>
            <a:endParaRPr lang="ko-KR" altLang="en-US" dirty="0"/>
          </a:p>
        </p:txBody>
      </p:sp>
      <p:graphicFrame>
        <p:nvGraphicFramePr>
          <p:cNvPr id="44" name="Object 3"/>
          <p:cNvGraphicFramePr>
            <a:graphicFrameLocks/>
          </p:cNvGraphicFramePr>
          <p:nvPr>
            <p:extLst/>
          </p:nvPr>
        </p:nvGraphicFramePr>
        <p:xfrm>
          <a:off x="139438" y="2557647"/>
          <a:ext cx="7200000" cy="3806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5" name="직선 화살표 연결선 44"/>
          <p:cNvCxnSpPr/>
          <p:nvPr/>
        </p:nvCxnSpPr>
        <p:spPr>
          <a:xfrm flipH="1">
            <a:off x="1041697" y="6290686"/>
            <a:ext cx="3553738" cy="0"/>
          </a:xfrm>
          <a:prstGeom prst="straightConnector1">
            <a:avLst/>
          </a:prstGeom>
          <a:ln w="15875">
            <a:solidFill>
              <a:schemeClr val="bg1">
                <a:lumMod val="65000"/>
              </a:schemeClr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직사각형 45"/>
          <p:cNvSpPr/>
          <p:nvPr/>
        </p:nvSpPr>
        <p:spPr>
          <a:xfrm>
            <a:off x="819127" y="2638784"/>
            <a:ext cx="1890706" cy="226967"/>
          </a:xfrm>
          <a:prstGeom prst="rect">
            <a:avLst/>
          </a:prstGeom>
          <a:pattFill prst="dotGrid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>
            <a:solidFill>
              <a:sysClr val="window" lastClr="FFFFFF">
                <a:lumMod val="75000"/>
              </a:sysClr>
            </a:solidFill>
          </a:ln>
          <a:effectLst>
            <a:innerShdw blurRad="114300">
              <a:sysClr val="window" lastClr="FFFFFF">
                <a:lumMod val="75000"/>
              </a:sysClr>
            </a:innerShdw>
          </a:effectLst>
        </p:spPr>
        <p:txBody>
          <a:bodyPr lIns="0" tIns="0" rIns="0" bIns="0" anchor="ctr"/>
          <a:lstStyle/>
          <a:p>
            <a:pPr algn="ctr" defTabSz="801724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지속 관리 영역</a:t>
            </a:r>
          </a:p>
        </p:txBody>
      </p:sp>
      <p:sp>
        <p:nvSpPr>
          <p:cNvPr id="47" name="직사각형 46"/>
          <p:cNvSpPr/>
          <p:nvPr/>
        </p:nvSpPr>
        <p:spPr>
          <a:xfrm>
            <a:off x="819127" y="5754997"/>
            <a:ext cx="1890706" cy="226967"/>
          </a:xfrm>
          <a:prstGeom prst="rect">
            <a:avLst/>
          </a:prstGeom>
          <a:pattFill prst="dotGrid">
            <a:fgClr>
              <a:schemeClr val="accent6">
                <a:lumMod val="20000"/>
                <a:lumOff val="8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  <a:ln>
            <a:solidFill>
              <a:sysClr val="window" lastClr="FFFFFF">
                <a:lumMod val="75000"/>
              </a:sysClr>
            </a:solidFill>
          </a:ln>
          <a:effectLst>
            <a:innerShdw blurRad="114300">
              <a:sysClr val="window" lastClr="FFFFFF">
                <a:lumMod val="75000"/>
              </a:sysClr>
            </a:innerShdw>
          </a:effectLst>
        </p:spPr>
        <p:txBody>
          <a:bodyPr lIns="0" tIns="0" rIns="0" bIns="0" anchor="ctr"/>
          <a:lstStyle/>
          <a:p>
            <a:pPr algn="ctr" defTabSz="801724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점진 개선 영역</a:t>
            </a:r>
          </a:p>
        </p:txBody>
      </p:sp>
      <p:sp>
        <p:nvSpPr>
          <p:cNvPr id="48" name="직사각형 47"/>
          <p:cNvSpPr/>
          <p:nvPr/>
        </p:nvSpPr>
        <p:spPr>
          <a:xfrm>
            <a:off x="2818158" y="2638784"/>
            <a:ext cx="1890706" cy="226967"/>
          </a:xfrm>
          <a:prstGeom prst="rect">
            <a:avLst/>
          </a:prstGeom>
          <a:pattFill prst="dotGrid">
            <a:fgClr>
              <a:schemeClr val="accent3">
                <a:lumMod val="20000"/>
                <a:lumOff val="80000"/>
              </a:schemeClr>
            </a:fgClr>
            <a:bgClr>
              <a:schemeClr val="accent3">
                <a:lumMod val="60000"/>
                <a:lumOff val="40000"/>
              </a:schemeClr>
            </a:bgClr>
          </a:pattFill>
          <a:ln>
            <a:solidFill>
              <a:sysClr val="window" lastClr="FFFFFF">
                <a:lumMod val="75000"/>
              </a:sysClr>
            </a:solidFill>
          </a:ln>
          <a:effectLst>
            <a:innerShdw blurRad="114300">
              <a:sysClr val="window" lastClr="FFFFFF">
                <a:lumMod val="75000"/>
              </a:sysClr>
            </a:innerShdw>
          </a:effectLst>
        </p:spPr>
        <p:txBody>
          <a:bodyPr lIns="0" tIns="0" rIns="0" bIns="0" anchor="ctr"/>
          <a:lstStyle/>
          <a:p>
            <a:pPr algn="ctr" defTabSz="801724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유지</a:t>
            </a:r>
            <a:r>
              <a:rPr lang="en-US" altLang="ko-KR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/</a:t>
            </a:r>
            <a:r>
              <a:rPr lang="ko-KR" altLang="en-US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강화 영역</a:t>
            </a:r>
          </a:p>
        </p:txBody>
      </p:sp>
      <p:sp>
        <p:nvSpPr>
          <p:cNvPr id="49" name="직사각형 48"/>
          <p:cNvSpPr/>
          <p:nvPr/>
        </p:nvSpPr>
        <p:spPr>
          <a:xfrm>
            <a:off x="2818158" y="5754997"/>
            <a:ext cx="1890706" cy="226967"/>
          </a:xfrm>
          <a:prstGeom prst="rect">
            <a:avLst/>
          </a:prstGeom>
          <a:pattFill prst="dotGrid">
            <a:fgClr>
              <a:schemeClr val="accent5">
                <a:lumMod val="20000"/>
                <a:lumOff val="80000"/>
              </a:schemeClr>
            </a:fgClr>
            <a:bgClr>
              <a:srgbClr val="93CDDD"/>
            </a:bgClr>
          </a:pattFill>
          <a:ln>
            <a:solidFill>
              <a:sysClr val="window" lastClr="FFFFFF">
                <a:lumMod val="75000"/>
              </a:sysClr>
            </a:solidFill>
          </a:ln>
          <a:effectLst>
            <a:innerShdw blurRad="114300">
              <a:sysClr val="window" lastClr="FFFFFF">
                <a:lumMod val="75000"/>
              </a:sysClr>
            </a:innerShdw>
          </a:effectLst>
        </p:spPr>
        <p:txBody>
          <a:bodyPr lIns="0" tIns="0" rIns="0" bIns="0" anchor="ctr"/>
          <a:lstStyle/>
          <a:p>
            <a:pPr algn="ctr" defTabSz="801724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중점 개선 영역</a:t>
            </a:r>
          </a:p>
        </p:txBody>
      </p:sp>
      <p:grpSp>
        <p:nvGrpSpPr>
          <p:cNvPr id="50" name="그룹 49"/>
          <p:cNvGrpSpPr/>
          <p:nvPr/>
        </p:nvGrpSpPr>
        <p:grpSpPr>
          <a:xfrm>
            <a:off x="876504" y="6202548"/>
            <a:ext cx="3879157" cy="161701"/>
            <a:chOff x="967667" y="6076166"/>
            <a:chExt cx="3822554" cy="153888"/>
          </a:xfrm>
        </p:grpSpPr>
        <p:sp>
          <p:nvSpPr>
            <p:cNvPr id="51" name="TextBox 50"/>
            <p:cNvSpPr txBox="1"/>
            <p:nvPr/>
          </p:nvSpPr>
          <p:spPr>
            <a:xfrm>
              <a:off x="4657953" y="6076166"/>
              <a:ext cx="132268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고</a:t>
              </a:r>
              <a:endPara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967667" y="6076166"/>
              <a:ext cx="132268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저</a:t>
              </a:r>
              <a:endPara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2412446" y="6177508"/>
            <a:ext cx="678243" cy="208052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lIns="0" tIns="0" rIns="0" bIns="0">
            <a:noAutofit/>
          </a:bodyPr>
          <a:lstStyle/>
          <a:p>
            <a:pPr marL="279413" indent="-279413" algn="ctr">
              <a:defRPr/>
            </a:pPr>
            <a:r>
              <a:rPr lang="ko-KR" altLang="en-US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중요도</a:t>
            </a:r>
            <a:endParaRPr lang="en-US" altLang="ko-KR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54" name="그룹 53"/>
          <p:cNvGrpSpPr/>
          <p:nvPr/>
        </p:nvGrpSpPr>
        <p:grpSpPr>
          <a:xfrm>
            <a:off x="344934" y="2865499"/>
            <a:ext cx="207240" cy="2846816"/>
            <a:chOff x="388093" y="2958927"/>
            <a:chExt cx="198000" cy="2709262"/>
          </a:xfrm>
        </p:grpSpPr>
        <p:cxnSp>
          <p:nvCxnSpPr>
            <p:cNvPr id="55" name="직선 화살표 연결선 54"/>
            <p:cNvCxnSpPr/>
            <p:nvPr/>
          </p:nvCxnSpPr>
          <p:spPr>
            <a:xfrm>
              <a:off x="487093" y="3112815"/>
              <a:ext cx="0" cy="2354535"/>
            </a:xfrm>
            <a:prstGeom prst="straightConnector1">
              <a:avLst/>
            </a:prstGeom>
            <a:ln w="15875">
              <a:solidFill>
                <a:schemeClr val="bg1">
                  <a:lumMod val="65000"/>
                </a:schemeClr>
              </a:solidFill>
              <a:prstDash val="solid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422973" y="2958927"/>
              <a:ext cx="128241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고</a:t>
              </a:r>
              <a:endPara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22973" y="5514301"/>
              <a:ext cx="128241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저</a:t>
              </a:r>
              <a:endPara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88093" y="4040019"/>
              <a:ext cx="198000" cy="648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</p:spPr>
          <p:txBody>
            <a:bodyPr wrap="square" lIns="0" tIns="0" rIns="0" bIns="0" anchor="ctr">
              <a:noAutofit/>
            </a:bodyPr>
            <a:lstStyle/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만</a:t>
              </a:r>
              <a:endPara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족</a:t>
              </a:r>
              <a:endPara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도</a:t>
              </a:r>
              <a:endPara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60" name="그룹 59"/>
          <p:cNvGrpSpPr/>
          <p:nvPr/>
        </p:nvGrpSpPr>
        <p:grpSpPr>
          <a:xfrm>
            <a:off x="5149738" y="2646046"/>
            <a:ext cx="2160000" cy="1800000"/>
            <a:chOff x="5097486" y="2654755"/>
            <a:chExt cx="2147727" cy="1803102"/>
          </a:xfrm>
        </p:grpSpPr>
        <p:sp>
          <p:nvSpPr>
            <p:cNvPr id="61" name="모서리가 둥근 직사각형 60"/>
            <p:cNvSpPr/>
            <p:nvPr/>
          </p:nvSpPr>
          <p:spPr>
            <a:xfrm>
              <a:off x="5097486" y="2654755"/>
              <a:ext cx="2147727" cy="1803102"/>
            </a:xfrm>
            <a:prstGeom prst="roundRect">
              <a:avLst>
                <a:gd name="adj" fmla="val 0"/>
              </a:avLst>
            </a:prstGeom>
            <a:solidFill>
              <a:sysClr val="window" lastClr="FFFFFF"/>
            </a:solidFill>
            <a:ln w="15875">
              <a:solidFill>
                <a:schemeClr val="bg1">
                  <a:lumMod val="75000"/>
                </a:schemeClr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 latinLnBrk="0">
                <a:spcAft>
                  <a:spcPct val="0"/>
                </a:spcAft>
              </a:pPr>
              <a:endParaRPr kumimoji="1" lang="ko-KR" altLang="en-US" sz="1000" b="1" kern="0" dirty="0">
                <a:solidFill>
                  <a:prstClr val="black"/>
                </a:solidFill>
                <a:latin typeface="Trebuchet MS" pitchFamily="34" charset="0"/>
                <a:ea typeface="맑은 고딕" pitchFamily="50" charset="-127"/>
              </a:endParaRPr>
            </a:p>
          </p:txBody>
        </p:sp>
        <p:sp>
          <p:nvSpPr>
            <p:cNvPr id="62" name="Line 11"/>
            <p:cNvSpPr>
              <a:spLocks noChangeShapeType="1"/>
            </p:cNvSpPr>
            <p:nvPr/>
          </p:nvSpPr>
          <p:spPr bwMode="auto">
            <a:xfrm>
              <a:off x="5127349" y="3034506"/>
              <a:ext cx="2088000" cy="0"/>
            </a:xfrm>
            <a:prstGeom prst="lin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>
              <a:outerShdw dist="17961" dir="2700000" algn="ctr" rotWithShape="0">
                <a:sysClr val="window" lastClr="FFFFFF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noAutofit/>
            </a:bodyPr>
            <a:lstStyle/>
            <a:p>
              <a:pPr latinLnBrk="0"/>
              <a:endParaRPr lang="ko-KR" altLang="en-US" kern="0">
                <a:solidFill>
                  <a:sysClr val="windowText" lastClr="000000"/>
                </a:solidFill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127349" y="2699501"/>
              <a:ext cx="2088000" cy="28629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lIns="36000" tIns="36000" rIns="36000" bIns="36000">
              <a:noAutofit/>
            </a:bodyPr>
            <a:lstStyle>
              <a:defPPr>
                <a:defRPr lang="ko-KR"/>
              </a:defPPr>
              <a:lvl1pPr marL="279400" indent="-279400" algn="ctr">
                <a:defRPr sz="1200" b="1" spc="-50">
                  <a:solidFill>
                    <a:sysClr val="windowText" lastClr="000000"/>
                  </a:solidFill>
                  <a:latin typeface="Trebuchet MS" panose="020B0603020202020204" pitchFamily="34" charset="0"/>
                </a:defRPr>
              </a:lvl1pPr>
            </a:lstStyle>
            <a:p>
              <a:r>
                <a:rPr lang="ko-KR" altLang="en-US" dirty="0"/>
                <a:t>지속 관리 영역</a:t>
              </a:r>
            </a:p>
          </p:txBody>
        </p:sp>
      </p:grpSp>
      <p:sp>
        <p:nvSpPr>
          <p:cNvPr id="64" name="직사각형 63"/>
          <p:cNvSpPr/>
          <p:nvPr/>
        </p:nvSpPr>
        <p:spPr>
          <a:xfrm>
            <a:off x="5149738" y="3077492"/>
            <a:ext cx="2160000" cy="1173410"/>
          </a:xfrm>
          <a:prstGeom prst="rect">
            <a:avLst/>
          </a:prstGeom>
        </p:spPr>
        <p:txBody>
          <a:bodyPr wrap="square" lIns="72000" tIns="36000" rIns="36000" bIns="36000" anchor="t">
            <a:noAutofit/>
          </a:bodyPr>
          <a:lstStyle/>
          <a:p>
            <a:pPr marL="88900" lvl="0" indent="-88900" latinLnBrk="0">
              <a:lnSpc>
                <a:spcPct val="120000"/>
              </a:lnSpc>
              <a:spcAft>
                <a:spcPts val="4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000" spc="-100" smtClean="0">
                <a:solidFill>
                  <a:prstClr val="black"/>
                </a:solidFill>
                <a:latin typeface="Trebuchet MS" pitchFamily="34" charset="0"/>
              </a:rPr>
              <a:t>장학금 지원 만족</a:t>
            </a:r>
            <a:endParaRPr lang="ko-KR" altLang="en-US" sz="1000" spc="-100" dirty="0">
              <a:solidFill>
                <a:prstClr val="black"/>
              </a:solidFill>
              <a:latin typeface="Trebuchet MS" pitchFamily="34" charset="0"/>
              <a:ea typeface="맑은 고딕" pitchFamily="50" charset="-127"/>
            </a:endParaRPr>
          </a:p>
        </p:txBody>
      </p:sp>
      <p:grpSp>
        <p:nvGrpSpPr>
          <p:cNvPr id="65" name="그룹 64"/>
          <p:cNvGrpSpPr/>
          <p:nvPr/>
        </p:nvGrpSpPr>
        <p:grpSpPr>
          <a:xfrm>
            <a:off x="7405258" y="2646046"/>
            <a:ext cx="2160000" cy="1800000"/>
            <a:chOff x="5097486" y="2654755"/>
            <a:chExt cx="2147727" cy="1803102"/>
          </a:xfrm>
        </p:grpSpPr>
        <p:sp>
          <p:nvSpPr>
            <p:cNvPr id="66" name="모서리가 둥근 직사각형 65"/>
            <p:cNvSpPr/>
            <p:nvPr/>
          </p:nvSpPr>
          <p:spPr>
            <a:xfrm>
              <a:off x="5097486" y="2654755"/>
              <a:ext cx="2147727" cy="1803102"/>
            </a:xfrm>
            <a:prstGeom prst="roundRect">
              <a:avLst>
                <a:gd name="adj" fmla="val 0"/>
              </a:avLst>
            </a:prstGeom>
            <a:solidFill>
              <a:sysClr val="window" lastClr="FFFFFF"/>
            </a:solidFill>
            <a:ln w="15875">
              <a:solidFill>
                <a:schemeClr val="accent3">
                  <a:lumMod val="60000"/>
                  <a:lumOff val="40000"/>
                </a:schemeClr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맑은 고딕" pitchFamily="50" charset="-127"/>
              </a:endParaRPr>
            </a:p>
          </p:txBody>
        </p:sp>
        <p:sp>
          <p:nvSpPr>
            <p:cNvPr id="67" name="Line 11"/>
            <p:cNvSpPr>
              <a:spLocks noChangeShapeType="1"/>
            </p:cNvSpPr>
            <p:nvPr/>
          </p:nvSpPr>
          <p:spPr bwMode="auto">
            <a:xfrm>
              <a:off x="5127349" y="3034506"/>
              <a:ext cx="2088000" cy="0"/>
            </a:xfrm>
            <a:prstGeom prst="line">
              <a:avLst/>
            </a:prstGeom>
            <a:noFill/>
            <a:ln w="38100">
              <a:solidFill>
                <a:schemeClr val="accent3">
                  <a:lumMod val="60000"/>
                  <a:lumOff val="40000"/>
                </a:schemeClr>
              </a:solidFill>
              <a:round/>
              <a:headEnd/>
              <a:tailEnd/>
            </a:ln>
            <a:effectLst>
              <a:outerShdw dist="17961" dir="2700000" algn="ctr" rotWithShape="0">
                <a:sysClr val="window" lastClr="FFFFFF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127349" y="2699501"/>
              <a:ext cx="2088000" cy="28629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none" lIns="36000" tIns="36000" rIns="36000" bIns="36000">
              <a:noAutofit/>
            </a:bodyPr>
            <a:lstStyle/>
            <a:p>
              <a:pPr marL="279400" indent="-279400" algn="ctr">
                <a:defRPr/>
              </a:pPr>
              <a:r>
                <a:rPr lang="ko-KR" altLang="en-US" sz="1200" b="1" spc="-50" dirty="0">
                  <a:solidFill>
                    <a:sysClr val="windowText" lastClr="000000"/>
                  </a:solidFill>
                  <a:latin typeface="Trebuchet MS" panose="020B0603020202020204" pitchFamily="34" charset="0"/>
                </a:rPr>
                <a:t>유지</a:t>
              </a:r>
              <a:r>
                <a:rPr lang="en-US" altLang="ko-KR" sz="1200" b="1" spc="-50" dirty="0">
                  <a:solidFill>
                    <a:sysClr val="windowText" lastClr="000000"/>
                  </a:solidFill>
                  <a:latin typeface="Trebuchet MS" panose="020B0603020202020204" pitchFamily="34" charset="0"/>
                </a:rPr>
                <a:t>/</a:t>
              </a:r>
              <a:r>
                <a:rPr lang="ko-KR" altLang="en-US" sz="1200" b="1" spc="-50" dirty="0">
                  <a:solidFill>
                    <a:sysClr val="windowText" lastClr="000000"/>
                  </a:solidFill>
                  <a:latin typeface="Trebuchet MS" panose="020B0603020202020204" pitchFamily="34" charset="0"/>
                </a:rPr>
                <a:t>강화 영역</a:t>
              </a:r>
            </a:p>
          </p:txBody>
        </p:sp>
      </p:grpSp>
      <p:sp>
        <p:nvSpPr>
          <p:cNvPr id="69" name="직사각형 68"/>
          <p:cNvSpPr/>
          <p:nvPr/>
        </p:nvSpPr>
        <p:spPr>
          <a:xfrm>
            <a:off x="7405258" y="3077492"/>
            <a:ext cx="2160000" cy="1173410"/>
          </a:xfrm>
          <a:prstGeom prst="rect">
            <a:avLst/>
          </a:prstGeom>
        </p:spPr>
        <p:txBody>
          <a:bodyPr wrap="square" lIns="72000" tIns="36000" rIns="36000" bIns="36000" anchor="t">
            <a:noAutofit/>
          </a:bodyPr>
          <a:lstStyle/>
          <a:p>
            <a:pPr marL="88900" indent="-88900" latinLnBrk="0">
              <a:lnSpc>
                <a:spcPct val="120000"/>
              </a:lnSpc>
              <a:spcAft>
                <a:spcPts val="4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endParaRPr lang="ko-KR" altLang="en-US" sz="1000" spc="-100" dirty="0">
              <a:solidFill>
                <a:prstClr val="black"/>
              </a:solidFill>
              <a:latin typeface="Trebuchet MS" pitchFamily="34" charset="0"/>
            </a:endParaRPr>
          </a:p>
        </p:txBody>
      </p:sp>
      <p:grpSp>
        <p:nvGrpSpPr>
          <p:cNvPr id="70" name="그룹 69"/>
          <p:cNvGrpSpPr/>
          <p:nvPr/>
        </p:nvGrpSpPr>
        <p:grpSpPr>
          <a:xfrm>
            <a:off x="5149738" y="4581328"/>
            <a:ext cx="2160000" cy="1800000"/>
            <a:chOff x="5097486" y="2654755"/>
            <a:chExt cx="2147727" cy="1803102"/>
          </a:xfrm>
        </p:grpSpPr>
        <p:sp>
          <p:nvSpPr>
            <p:cNvPr id="71" name="모서리가 둥근 직사각형 70"/>
            <p:cNvSpPr/>
            <p:nvPr/>
          </p:nvSpPr>
          <p:spPr>
            <a:xfrm>
              <a:off x="5097486" y="2654755"/>
              <a:ext cx="2147727" cy="1803102"/>
            </a:xfrm>
            <a:prstGeom prst="roundRect">
              <a:avLst>
                <a:gd name="adj" fmla="val 0"/>
              </a:avLst>
            </a:prstGeom>
            <a:solidFill>
              <a:sysClr val="window" lastClr="FFFFFF"/>
            </a:solidFill>
            <a:ln w="15875"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맑은 고딕" pitchFamily="50" charset="-127"/>
              </a:endParaRPr>
            </a:p>
          </p:txBody>
        </p:sp>
        <p:sp>
          <p:nvSpPr>
            <p:cNvPr id="72" name="Line 11"/>
            <p:cNvSpPr>
              <a:spLocks noChangeShapeType="1"/>
            </p:cNvSpPr>
            <p:nvPr/>
          </p:nvSpPr>
          <p:spPr bwMode="auto">
            <a:xfrm>
              <a:off x="5127349" y="3034506"/>
              <a:ext cx="2088000" cy="0"/>
            </a:xfrm>
            <a:prstGeom prst="line">
              <a:avLst/>
            </a:prstGeom>
            <a:noFill/>
            <a:ln w="3810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  <a:effectLst>
              <a:outerShdw dist="17961" dir="2700000" algn="ctr" rotWithShape="0">
                <a:sysClr val="window" lastClr="FFFFFF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127349" y="2699501"/>
              <a:ext cx="2088000" cy="286293"/>
            </a:xfrm>
            <a:prstGeom prst="rect">
              <a:avLst/>
            </a:prstGeom>
            <a:solidFill>
              <a:srgbClr val="FEF1E6"/>
            </a:solidFill>
          </p:spPr>
          <p:txBody>
            <a:bodyPr wrap="none" lIns="36000" tIns="36000" rIns="36000" bIns="36000">
              <a:noAutofit/>
            </a:bodyPr>
            <a:lstStyle/>
            <a:p>
              <a:pPr marL="279400" indent="-279400" algn="ctr">
                <a:defRPr/>
              </a:pPr>
              <a:r>
                <a:rPr lang="ko-KR" altLang="en-US" sz="1200" b="1" spc="-50" dirty="0">
                  <a:solidFill>
                    <a:sysClr val="windowText" lastClr="000000"/>
                  </a:solidFill>
                  <a:latin typeface="Trebuchet MS" panose="020B0603020202020204" pitchFamily="34" charset="0"/>
                </a:rPr>
                <a:t>점진 개선 영역</a:t>
              </a:r>
            </a:p>
          </p:txBody>
        </p:sp>
      </p:grpSp>
      <p:sp>
        <p:nvSpPr>
          <p:cNvPr id="74" name="직사각형 73"/>
          <p:cNvSpPr/>
          <p:nvPr/>
        </p:nvSpPr>
        <p:spPr>
          <a:xfrm>
            <a:off x="5149738" y="5013770"/>
            <a:ext cx="2160000" cy="1173410"/>
          </a:xfrm>
          <a:prstGeom prst="rect">
            <a:avLst/>
          </a:prstGeom>
        </p:spPr>
        <p:txBody>
          <a:bodyPr wrap="square" lIns="72000" tIns="36000" rIns="36000" bIns="36000" anchor="t">
            <a:noAutofit/>
          </a:bodyPr>
          <a:lstStyle/>
          <a:p>
            <a:pPr marL="88900" indent="-88900" latinLnBrk="0">
              <a:lnSpc>
                <a:spcPct val="120000"/>
              </a:lnSpc>
              <a:spcAft>
                <a:spcPts val="4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endParaRPr lang="ko-KR" altLang="en-US" sz="1000" spc="-100" dirty="0">
              <a:solidFill>
                <a:prstClr val="black"/>
              </a:solidFill>
              <a:latin typeface="Trebuchet MS" pitchFamily="34" charset="0"/>
            </a:endParaRPr>
          </a:p>
        </p:txBody>
      </p:sp>
      <p:grpSp>
        <p:nvGrpSpPr>
          <p:cNvPr id="75" name="그룹 74"/>
          <p:cNvGrpSpPr/>
          <p:nvPr/>
        </p:nvGrpSpPr>
        <p:grpSpPr>
          <a:xfrm>
            <a:off x="7405258" y="4581328"/>
            <a:ext cx="2160000" cy="1800000"/>
            <a:chOff x="5097486" y="2654755"/>
            <a:chExt cx="2147727" cy="1803102"/>
          </a:xfrm>
        </p:grpSpPr>
        <p:sp>
          <p:nvSpPr>
            <p:cNvPr id="76" name="모서리가 둥근 직사각형 75"/>
            <p:cNvSpPr/>
            <p:nvPr/>
          </p:nvSpPr>
          <p:spPr>
            <a:xfrm>
              <a:off x="5097486" y="2654755"/>
              <a:ext cx="2147727" cy="1803102"/>
            </a:xfrm>
            <a:prstGeom prst="roundRect">
              <a:avLst>
                <a:gd name="adj" fmla="val 0"/>
              </a:avLst>
            </a:prstGeom>
            <a:solidFill>
              <a:sysClr val="window" lastClr="FFFFFF"/>
            </a:solidFill>
            <a:ln w="15875">
              <a:solidFill>
                <a:srgbClr val="93CDDD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 latinLnBrk="0">
                <a:spcAft>
                  <a:spcPct val="0"/>
                </a:spcAft>
              </a:pPr>
              <a:endParaRPr kumimoji="1" lang="ko-KR" altLang="en-US" sz="1000" b="1" kern="0" dirty="0">
                <a:solidFill>
                  <a:prstClr val="black"/>
                </a:solidFill>
                <a:latin typeface="Trebuchet MS" pitchFamily="34" charset="0"/>
                <a:ea typeface="맑은 고딕" pitchFamily="50" charset="-127"/>
              </a:endParaRPr>
            </a:p>
          </p:txBody>
        </p:sp>
        <p:sp>
          <p:nvSpPr>
            <p:cNvPr id="77" name="Line 11"/>
            <p:cNvSpPr>
              <a:spLocks noChangeShapeType="1"/>
            </p:cNvSpPr>
            <p:nvPr/>
          </p:nvSpPr>
          <p:spPr bwMode="auto">
            <a:xfrm>
              <a:off x="5127349" y="3034506"/>
              <a:ext cx="2088000" cy="0"/>
            </a:xfrm>
            <a:prstGeom prst="line">
              <a:avLst/>
            </a:prstGeom>
            <a:noFill/>
            <a:ln w="38100">
              <a:solidFill>
                <a:srgbClr val="93CDDD"/>
              </a:solidFill>
              <a:round/>
              <a:headEnd/>
              <a:tailEnd/>
            </a:ln>
            <a:effectLst>
              <a:outerShdw dist="17961" dir="2700000" algn="ctr" rotWithShape="0">
                <a:sysClr val="window" lastClr="FFFFFF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noAutofit/>
            </a:bodyPr>
            <a:lstStyle/>
            <a:p>
              <a:pPr latinLnBrk="0"/>
              <a:endParaRPr lang="ko-KR" altLang="en-US" kern="0">
                <a:solidFill>
                  <a:sysClr val="windowText" lastClr="000000"/>
                </a:solidFill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127349" y="2699501"/>
              <a:ext cx="2088000" cy="286293"/>
            </a:xfrm>
            <a:prstGeom prst="rect">
              <a:avLst/>
            </a:prstGeom>
            <a:solidFill>
              <a:srgbClr val="EDF7F9"/>
            </a:solidFill>
          </p:spPr>
          <p:txBody>
            <a:bodyPr wrap="none" lIns="36000" tIns="36000" rIns="36000" bIns="36000">
              <a:noAutofit/>
            </a:bodyPr>
            <a:lstStyle>
              <a:defPPr>
                <a:defRPr lang="ko-KR"/>
              </a:defPPr>
              <a:lvl1pPr marL="279400" indent="-279400" algn="ctr">
                <a:defRPr sz="1200" b="1" spc="-50">
                  <a:solidFill>
                    <a:sysClr val="windowText" lastClr="000000"/>
                  </a:solidFill>
                  <a:latin typeface="Trebuchet MS" panose="020B0603020202020204" pitchFamily="34" charset="0"/>
                </a:defRPr>
              </a:lvl1pPr>
            </a:lstStyle>
            <a:p>
              <a:r>
                <a:rPr lang="ko-KR" altLang="en-US" dirty="0"/>
                <a:t>중점 개선 영역</a:t>
              </a:r>
            </a:p>
          </p:txBody>
        </p:sp>
      </p:grpSp>
      <p:sp>
        <p:nvSpPr>
          <p:cNvPr id="79" name="직사각형 78"/>
          <p:cNvSpPr/>
          <p:nvPr/>
        </p:nvSpPr>
        <p:spPr>
          <a:xfrm>
            <a:off x="7405258" y="5013770"/>
            <a:ext cx="2160000" cy="1173410"/>
          </a:xfrm>
          <a:prstGeom prst="rect">
            <a:avLst/>
          </a:prstGeom>
        </p:spPr>
        <p:txBody>
          <a:bodyPr wrap="square" lIns="72000" tIns="36000" rIns="36000" bIns="36000" anchor="t">
            <a:noAutofit/>
          </a:bodyPr>
          <a:lstStyle/>
          <a:p>
            <a:pPr marL="88900" lvl="0" indent="-88900" latinLnBrk="0">
              <a:lnSpc>
                <a:spcPct val="110000"/>
              </a:lnSpc>
              <a:spcAft>
                <a:spcPts val="4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000" spc="-100" dirty="0" smtClean="0">
                <a:solidFill>
                  <a:prstClr val="black"/>
                </a:solidFill>
                <a:latin typeface="Trebuchet MS" pitchFamily="34" charset="0"/>
              </a:rPr>
              <a:t>교육시설 및 복지시설</a:t>
            </a:r>
            <a:endParaRPr lang="en-US" altLang="ko-KR" sz="1000" spc="-100" dirty="0" smtClean="0">
              <a:solidFill>
                <a:prstClr val="black"/>
              </a:solidFill>
              <a:latin typeface="Trebuchet MS" pitchFamily="34" charset="0"/>
            </a:endParaRPr>
          </a:p>
          <a:p>
            <a:pPr marL="88900" lvl="0" indent="-88900" latinLnBrk="0">
              <a:lnSpc>
                <a:spcPct val="110000"/>
              </a:lnSpc>
              <a:spcAft>
                <a:spcPts val="4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000" spc="-100" dirty="0" smtClean="0">
                <a:solidFill>
                  <a:prstClr val="black"/>
                </a:solidFill>
                <a:latin typeface="Trebuchet MS" pitchFamily="34" charset="0"/>
                <a:ea typeface="맑은 고딕" pitchFamily="50" charset="-127"/>
              </a:rPr>
              <a:t>학교</a:t>
            </a:r>
            <a:r>
              <a:rPr lang="en-US" altLang="ko-KR" sz="1000" spc="-100" dirty="0" smtClean="0">
                <a:solidFill>
                  <a:prstClr val="black"/>
                </a:solidFill>
                <a:latin typeface="Trebuchet MS" pitchFamily="34" charset="0"/>
                <a:ea typeface="맑은 고딕" pitchFamily="50" charset="-127"/>
              </a:rPr>
              <a:t>/</a:t>
            </a:r>
            <a:r>
              <a:rPr lang="ko-KR" altLang="en-US" sz="1000" spc="-100" dirty="0" smtClean="0">
                <a:solidFill>
                  <a:prstClr val="black"/>
                </a:solidFill>
                <a:latin typeface="Trebuchet MS" pitchFamily="34" charset="0"/>
                <a:ea typeface="맑은 고딕" pitchFamily="50" charset="-127"/>
              </a:rPr>
              <a:t>학생 정보 공유</a:t>
            </a:r>
            <a:endParaRPr lang="ko-KR" altLang="en-US" sz="1000" spc="-100" dirty="0">
              <a:solidFill>
                <a:prstClr val="black"/>
              </a:solidFill>
              <a:latin typeface="Trebuchet MS" pitchFamily="34" charset="0"/>
              <a:ea typeface="맑은 고딕" pitchFamily="50" charset="-127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681981" y="6005904"/>
            <a:ext cx="169918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79413" indent="-279413" algn="ctr">
              <a:defRPr/>
            </a:pPr>
            <a:r>
              <a:rPr lang="en-US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7.7</a:t>
            </a:r>
            <a:endParaRPr lang="en-US" altLang="ko-KR" sz="1000" dirty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56928" y="4243779"/>
            <a:ext cx="240451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79413" indent="-279413" algn="ctr">
              <a:defRPr/>
            </a:pPr>
            <a:r>
              <a:rPr lang="en-US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65.5</a:t>
            </a:r>
            <a:endParaRPr lang="en-US" altLang="ko-KR" sz="1000" dirty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43584" y="6530861"/>
            <a:ext cx="3901709" cy="1384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 </a:t>
            </a:r>
            <a:r>
              <a:rPr lang="ko-KR" alt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차원별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중요도는 </a:t>
            </a:r>
            <a:r>
              <a: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세부항목과 전반적 만족도간의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상관분석을 이용해 산출함</a:t>
            </a:r>
          </a:p>
        </p:txBody>
      </p:sp>
      <p:sp>
        <p:nvSpPr>
          <p:cNvPr id="84" name="직사각형 83"/>
          <p:cNvSpPr/>
          <p:nvPr/>
        </p:nvSpPr>
        <p:spPr>
          <a:xfrm>
            <a:off x="826268" y="4313053"/>
            <a:ext cx="3900919" cy="1374662"/>
          </a:xfrm>
          <a:prstGeom prst="rect">
            <a:avLst/>
          </a:prstGeom>
          <a:noFill/>
          <a:ln w="254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Trebuchet MS" pitchFamily="34" charset="0"/>
              <a:ea typeface="맑은 고딕" pitchFamily="50" charset="-127"/>
            </a:endParaRPr>
          </a:p>
        </p:txBody>
      </p:sp>
      <p:sp>
        <p:nvSpPr>
          <p:cNvPr id="83" name="자유형 82"/>
          <p:cNvSpPr/>
          <p:nvPr/>
        </p:nvSpPr>
        <p:spPr>
          <a:xfrm flipH="1">
            <a:off x="2894470" y="3284984"/>
            <a:ext cx="160475" cy="648072"/>
          </a:xfrm>
          <a:custGeom>
            <a:avLst/>
            <a:gdLst>
              <a:gd name="connsiteX0" fmla="*/ 190500 w 190500"/>
              <a:gd name="connsiteY0" fmla="*/ 381000 h 381000"/>
              <a:gd name="connsiteX1" fmla="*/ 190500 w 190500"/>
              <a:gd name="connsiteY1" fmla="*/ 0 h 381000"/>
              <a:gd name="connsiteX2" fmla="*/ 0 w 190500"/>
              <a:gd name="connsiteY2" fmla="*/ 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381000">
                <a:moveTo>
                  <a:pt x="190500" y="381000"/>
                </a:moveTo>
                <a:lnTo>
                  <a:pt x="190500" y="0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/>
          </a:p>
        </p:txBody>
      </p:sp>
      <p:sp>
        <p:nvSpPr>
          <p:cNvPr id="85" name="자유형 84"/>
          <p:cNvSpPr/>
          <p:nvPr/>
        </p:nvSpPr>
        <p:spPr>
          <a:xfrm flipH="1">
            <a:off x="2993353" y="3417137"/>
            <a:ext cx="97335" cy="219060"/>
          </a:xfrm>
          <a:custGeom>
            <a:avLst/>
            <a:gdLst>
              <a:gd name="connsiteX0" fmla="*/ 190500 w 190500"/>
              <a:gd name="connsiteY0" fmla="*/ 381000 h 381000"/>
              <a:gd name="connsiteX1" fmla="*/ 190500 w 190500"/>
              <a:gd name="connsiteY1" fmla="*/ 0 h 381000"/>
              <a:gd name="connsiteX2" fmla="*/ 0 w 190500"/>
              <a:gd name="connsiteY2" fmla="*/ 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381000">
                <a:moveTo>
                  <a:pt x="190500" y="381000"/>
                </a:moveTo>
                <a:lnTo>
                  <a:pt x="190500" y="0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/>
          </a:p>
        </p:txBody>
      </p:sp>
      <p:sp>
        <p:nvSpPr>
          <p:cNvPr id="86" name="직사각형 85"/>
          <p:cNvSpPr/>
          <p:nvPr/>
        </p:nvSpPr>
        <p:spPr>
          <a:xfrm>
            <a:off x="7401272" y="3084200"/>
            <a:ext cx="2160000" cy="1173410"/>
          </a:xfrm>
          <a:prstGeom prst="rect">
            <a:avLst/>
          </a:prstGeom>
        </p:spPr>
        <p:txBody>
          <a:bodyPr wrap="square" lIns="72000" tIns="36000" rIns="36000" bIns="36000" anchor="t">
            <a:noAutofit/>
          </a:bodyPr>
          <a:lstStyle/>
          <a:p>
            <a:pPr marL="88900" lvl="0" indent="-88900" latinLnBrk="0">
              <a:lnSpc>
                <a:spcPts val="1000"/>
              </a:lnSpc>
              <a:spcAft>
                <a:spcPts val="4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000" spc="-100" dirty="0" smtClean="0">
                <a:solidFill>
                  <a:prstClr val="black"/>
                </a:solidFill>
                <a:latin typeface="Trebuchet MS" pitchFamily="34" charset="0"/>
              </a:rPr>
              <a:t>향후 발전 가능성</a:t>
            </a:r>
            <a:endParaRPr lang="en-US" altLang="ko-KR" sz="1000" spc="-100" dirty="0" smtClean="0">
              <a:solidFill>
                <a:prstClr val="black"/>
              </a:solidFill>
              <a:latin typeface="Trebuchet MS" pitchFamily="34" charset="0"/>
            </a:endParaRPr>
          </a:p>
          <a:p>
            <a:pPr marL="88900" lvl="0" indent="-88900" latinLnBrk="0">
              <a:lnSpc>
                <a:spcPts val="1000"/>
              </a:lnSpc>
              <a:spcAft>
                <a:spcPts val="4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000" spc="-100" dirty="0" smtClean="0">
                <a:solidFill>
                  <a:prstClr val="black"/>
                </a:solidFill>
                <a:latin typeface="Trebuchet MS" pitchFamily="34" charset="0"/>
                <a:ea typeface="맑은 고딕" pitchFamily="50" charset="-127"/>
              </a:rPr>
              <a:t>지역사회 발전 기여</a:t>
            </a:r>
            <a:endParaRPr lang="en-US" altLang="ko-KR" sz="1000" spc="-100" dirty="0" smtClean="0">
              <a:solidFill>
                <a:prstClr val="black"/>
              </a:solidFill>
              <a:latin typeface="Trebuchet MS" pitchFamily="34" charset="0"/>
              <a:ea typeface="맑은 고딕" pitchFamily="50" charset="-127"/>
            </a:endParaRPr>
          </a:p>
          <a:p>
            <a:pPr marL="88900" lvl="0" indent="-88900" latinLnBrk="0">
              <a:lnSpc>
                <a:spcPts val="1000"/>
              </a:lnSpc>
              <a:spcAft>
                <a:spcPts val="4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000" spc="-100" dirty="0" smtClean="0">
                <a:solidFill>
                  <a:prstClr val="black"/>
                </a:solidFill>
                <a:latin typeface="Trebuchet MS" pitchFamily="34" charset="0"/>
                <a:ea typeface="맑은 고딕" pitchFamily="50" charset="-127"/>
              </a:rPr>
              <a:t>인성 함양을 위한 진로</a:t>
            </a:r>
            <a:r>
              <a:rPr lang="en-US" altLang="ko-KR" sz="1000" spc="-100" dirty="0" smtClean="0">
                <a:solidFill>
                  <a:prstClr val="black"/>
                </a:solidFill>
                <a:latin typeface="Trebuchet MS" pitchFamily="34" charset="0"/>
                <a:ea typeface="맑은 고딕" pitchFamily="50" charset="-127"/>
              </a:rPr>
              <a:t>/</a:t>
            </a:r>
            <a:r>
              <a:rPr lang="ko-KR" altLang="en-US" sz="1000" spc="-100" dirty="0" smtClean="0">
                <a:solidFill>
                  <a:prstClr val="black"/>
                </a:solidFill>
                <a:latin typeface="Trebuchet MS" pitchFamily="34" charset="0"/>
                <a:ea typeface="맑은 고딕" pitchFamily="50" charset="-127"/>
              </a:rPr>
              <a:t>지도</a:t>
            </a:r>
            <a:endParaRPr lang="en-US" altLang="ko-KR" sz="1000" spc="-100" dirty="0" smtClean="0">
              <a:solidFill>
                <a:prstClr val="black"/>
              </a:solidFill>
              <a:latin typeface="Trebuchet MS" pitchFamily="34" charset="0"/>
              <a:ea typeface="맑은 고딕" pitchFamily="50" charset="-127"/>
            </a:endParaRPr>
          </a:p>
          <a:p>
            <a:pPr marL="88900" lvl="0" indent="-88900" latinLnBrk="0">
              <a:lnSpc>
                <a:spcPts val="1000"/>
              </a:lnSpc>
              <a:spcAft>
                <a:spcPts val="4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000" spc="-100" dirty="0" smtClean="0">
                <a:solidFill>
                  <a:prstClr val="black"/>
                </a:solidFill>
                <a:latin typeface="Trebuchet MS" pitchFamily="34" charset="0"/>
                <a:ea typeface="맑은 고딕" pitchFamily="50" charset="-127"/>
              </a:rPr>
              <a:t>우수한 교수진 확보</a:t>
            </a:r>
            <a:endParaRPr lang="en-US" altLang="ko-KR" sz="1000" spc="-100" dirty="0" smtClean="0">
              <a:solidFill>
                <a:prstClr val="black"/>
              </a:solidFill>
              <a:latin typeface="Trebuchet MS" pitchFamily="34" charset="0"/>
              <a:ea typeface="맑은 고딕" pitchFamily="50" charset="-127"/>
            </a:endParaRPr>
          </a:p>
          <a:p>
            <a:pPr marL="88900" lvl="0" indent="-88900" latinLnBrk="0">
              <a:lnSpc>
                <a:spcPts val="1000"/>
              </a:lnSpc>
              <a:spcAft>
                <a:spcPts val="4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000" spc="-100" dirty="0" smtClean="0">
                <a:solidFill>
                  <a:prstClr val="black"/>
                </a:solidFill>
                <a:latin typeface="Trebuchet MS" pitchFamily="34" charset="0"/>
                <a:ea typeface="맑은 고딕" pitchFamily="50" charset="-127"/>
              </a:rPr>
              <a:t>다양한 취업지원</a:t>
            </a:r>
            <a:endParaRPr lang="en-US" altLang="ko-KR" sz="1000" spc="-100" dirty="0" smtClean="0">
              <a:solidFill>
                <a:prstClr val="black"/>
              </a:solidFill>
              <a:latin typeface="Trebuchet MS" pitchFamily="34" charset="0"/>
              <a:ea typeface="맑은 고딕" pitchFamily="50" charset="-127"/>
            </a:endParaRPr>
          </a:p>
          <a:p>
            <a:pPr marL="88900" lvl="0" indent="-88900" latinLnBrk="0">
              <a:lnSpc>
                <a:spcPts val="1000"/>
              </a:lnSpc>
              <a:spcAft>
                <a:spcPts val="4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000" spc="-100" dirty="0" smtClean="0">
                <a:solidFill>
                  <a:prstClr val="black"/>
                </a:solidFill>
                <a:latin typeface="Trebuchet MS" pitchFamily="34" charset="0"/>
                <a:ea typeface="맑은 고딕" pitchFamily="50" charset="-127"/>
              </a:rPr>
              <a:t>학생상담 서비스 실질적 도움</a:t>
            </a:r>
            <a:endParaRPr lang="en-US" altLang="ko-KR" sz="1000" spc="-100" dirty="0" smtClean="0">
              <a:solidFill>
                <a:prstClr val="black"/>
              </a:solidFill>
              <a:latin typeface="Trebuchet MS" pitchFamily="34" charset="0"/>
              <a:ea typeface="맑은 고딕" pitchFamily="50" charset="-127"/>
            </a:endParaRPr>
          </a:p>
          <a:p>
            <a:pPr marL="88900" lvl="0" indent="-88900" latinLnBrk="0">
              <a:lnSpc>
                <a:spcPts val="1000"/>
              </a:lnSpc>
              <a:spcAft>
                <a:spcPts val="4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000" spc="-100" dirty="0" smtClean="0">
                <a:solidFill>
                  <a:prstClr val="black"/>
                </a:solidFill>
                <a:latin typeface="Trebuchet MS" pitchFamily="34" charset="0"/>
                <a:ea typeface="맑은 고딕" pitchFamily="50" charset="-127"/>
              </a:rPr>
              <a:t>대학 강점에 부합하는 특성화</a:t>
            </a:r>
            <a:endParaRPr lang="ko-KR" altLang="en-US" sz="1000" spc="-100" dirty="0">
              <a:solidFill>
                <a:prstClr val="black"/>
              </a:solidFill>
              <a:latin typeface="Trebuchet MS" pitchFamily="34" charset="0"/>
              <a:ea typeface="맑은 고딕" pitchFamily="50" charset="-127"/>
            </a:endParaRPr>
          </a:p>
        </p:txBody>
      </p:sp>
      <p:sp>
        <p:nvSpPr>
          <p:cNvPr id="87" name="직사각형 86"/>
          <p:cNvSpPr/>
          <p:nvPr/>
        </p:nvSpPr>
        <p:spPr>
          <a:xfrm>
            <a:off x="5164174" y="5022165"/>
            <a:ext cx="2160000" cy="1173410"/>
          </a:xfrm>
          <a:prstGeom prst="rect">
            <a:avLst/>
          </a:prstGeom>
        </p:spPr>
        <p:txBody>
          <a:bodyPr wrap="square" lIns="72000" tIns="36000" rIns="36000" bIns="36000" anchor="t">
            <a:noAutofit/>
          </a:bodyPr>
          <a:lstStyle/>
          <a:p>
            <a:pPr marL="88900" lvl="0" indent="-88900" latinLnBrk="0">
              <a:lnSpc>
                <a:spcPct val="110000"/>
              </a:lnSpc>
              <a:spcAft>
                <a:spcPts val="4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000" spc="-100" dirty="0" smtClean="0">
                <a:solidFill>
                  <a:prstClr val="black"/>
                </a:solidFill>
                <a:latin typeface="Trebuchet MS" pitchFamily="34" charset="0"/>
              </a:rPr>
              <a:t>주변인 평가 긍정적</a:t>
            </a:r>
            <a:endParaRPr lang="en-US" altLang="ko-KR" sz="1000" spc="-100" dirty="0" smtClean="0">
              <a:solidFill>
                <a:prstClr val="black"/>
              </a:solidFill>
              <a:latin typeface="Trebuchet MS" pitchFamily="34" charset="0"/>
            </a:endParaRPr>
          </a:p>
          <a:p>
            <a:pPr marL="88900" lvl="0" indent="-88900" latinLnBrk="0">
              <a:lnSpc>
                <a:spcPct val="110000"/>
              </a:lnSpc>
              <a:spcAft>
                <a:spcPts val="4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000" spc="-100" dirty="0" smtClean="0">
                <a:solidFill>
                  <a:prstClr val="black"/>
                </a:solidFill>
                <a:latin typeface="Trebuchet MS" pitchFamily="34" charset="0"/>
                <a:ea typeface="맑은 고딕" pitchFamily="50" charset="-127"/>
              </a:rPr>
              <a:t>편리한 통학 교통편 제공</a:t>
            </a:r>
            <a:endParaRPr lang="en-US" altLang="ko-KR" sz="1000" spc="-100" dirty="0" smtClean="0">
              <a:solidFill>
                <a:prstClr val="black"/>
              </a:solidFill>
              <a:latin typeface="Trebuchet MS" pitchFamily="34" charset="0"/>
              <a:ea typeface="맑은 고딕" pitchFamily="50" charset="-127"/>
            </a:endParaRPr>
          </a:p>
          <a:p>
            <a:pPr marL="88900" lvl="0" indent="-88900" latinLnBrk="0">
              <a:lnSpc>
                <a:spcPct val="110000"/>
              </a:lnSpc>
              <a:spcAft>
                <a:spcPts val="4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000" spc="-100" dirty="0" smtClean="0">
                <a:solidFill>
                  <a:prstClr val="black"/>
                </a:solidFill>
                <a:latin typeface="Trebuchet MS" pitchFamily="34" charset="0"/>
                <a:ea typeface="맑은 고딕" pitchFamily="50" charset="-127"/>
              </a:rPr>
              <a:t>기숙사 시설 및 생활</a:t>
            </a:r>
            <a:endParaRPr lang="ko-KR" altLang="en-US" sz="1000" spc="-100" dirty="0">
              <a:solidFill>
                <a:prstClr val="black"/>
              </a:solidFill>
              <a:latin typeface="Trebuchet MS" pitchFamily="34" charset="0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48456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4665000" y="1332761"/>
            <a:ext cx="3451594" cy="2641750"/>
            <a:chOff x="3613285" y="5421560"/>
            <a:chExt cx="3451043" cy="2744486"/>
          </a:xfrm>
          <a:noFill/>
        </p:grpSpPr>
        <p:sp>
          <p:nvSpPr>
            <p:cNvPr id="7" name="TextBox 6"/>
            <p:cNvSpPr txBox="1"/>
            <p:nvPr/>
          </p:nvSpPr>
          <p:spPr>
            <a:xfrm>
              <a:off x="3613285" y="5421561"/>
              <a:ext cx="1532225" cy="2744485"/>
            </a:xfrm>
            <a:prstGeom prst="rect">
              <a:avLst/>
            </a:prstGeom>
            <a:grpFill/>
          </p:spPr>
          <p:txBody>
            <a:bodyPr wrap="none" lIns="0" tIns="0" rIns="0" bIns="0" rtlCol="0">
              <a:spAutoFit/>
            </a:bodyPr>
            <a:lstStyle/>
            <a:p>
              <a:pPr marL="342900" indent="-342900">
                <a:lnSpc>
                  <a:spcPct val="150000"/>
                </a:lnSpc>
                <a:spcAft>
                  <a:spcPts val="2000"/>
                </a:spcAft>
                <a:tabLst>
                  <a:tab pos="809625" algn="l"/>
                </a:tabLst>
              </a:pPr>
              <a:r>
                <a:rPr lang="ko-KR" altLang="en-US" sz="1400" b="1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조사 </a:t>
              </a:r>
              <a:r>
                <a:rPr lang="ko-KR" altLang="en-US" sz="14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개요</a:t>
              </a:r>
              <a:endParaRPr lang="en-US" altLang="ko-KR" sz="14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  <a:p>
              <a:pPr marL="342900" indent="-342900">
                <a:lnSpc>
                  <a:spcPct val="150000"/>
                </a:lnSpc>
                <a:spcAft>
                  <a:spcPts val="2000"/>
                </a:spcAft>
                <a:tabLst>
                  <a:tab pos="809625" algn="l"/>
                </a:tabLst>
              </a:pPr>
              <a:r>
                <a:rPr lang="ko-KR" altLang="en-US" sz="1400" b="1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주요 </a:t>
              </a:r>
              <a:r>
                <a:rPr lang="ko-KR" altLang="en-US" sz="14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결과 요약</a:t>
              </a:r>
              <a:endParaRPr lang="en-US" altLang="ko-KR" sz="14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  <a:p>
              <a:pPr marL="342900" indent="-342900">
                <a:lnSpc>
                  <a:spcPct val="150000"/>
                </a:lnSpc>
                <a:spcAft>
                  <a:spcPts val="2000"/>
                </a:spcAft>
                <a:tabLst>
                  <a:tab pos="809625" algn="l"/>
                </a:tabLst>
              </a:pPr>
              <a:r>
                <a:rPr lang="en-US" altLang="ko-KR" sz="1400" b="1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Action </a:t>
              </a:r>
              <a:r>
                <a:rPr lang="en-US" altLang="ko-KR" sz="14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Matrix </a:t>
              </a:r>
              <a:r>
                <a:rPr lang="ko-KR" altLang="en-US" sz="14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분석</a:t>
              </a:r>
              <a:endParaRPr lang="en-US" altLang="ko-KR" sz="14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cs typeface="Arial" panose="020B0604020202020204" pitchFamily="34" charset="0"/>
              </a:endParaRPr>
            </a:p>
            <a:p>
              <a:pPr marL="342900" indent="-342900">
                <a:lnSpc>
                  <a:spcPct val="150000"/>
                </a:lnSpc>
                <a:spcAft>
                  <a:spcPts val="2000"/>
                </a:spcAft>
                <a:tabLst>
                  <a:tab pos="809625" algn="l"/>
                </a:tabLst>
              </a:pPr>
              <a:r>
                <a:rPr lang="ko-KR" altLang="en-US" sz="1400" b="1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주요 개선 사항</a:t>
              </a:r>
              <a:endParaRPr lang="en-US" altLang="ko-KR" sz="1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cs typeface="Arial" panose="020B0604020202020204" pitchFamily="34" charset="0"/>
              </a:endParaRPr>
            </a:p>
            <a:p>
              <a:pPr marL="342900" indent="-342900">
                <a:lnSpc>
                  <a:spcPct val="150000"/>
                </a:lnSpc>
                <a:spcAft>
                  <a:spcPts val="2000"/>
                </a:spcAft>
                <a:tabLst>
                  <a:tab pos="809625" algn="l"/>
                </a:tabLst>
              </a:pPr>
              <a:r>
                <a:rPr lang="ko-KR" altLang="en-US" sz="1400" b="1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결론 요약 및 제언</a:t>
              </a:r>
              <a:endParaRPr lang="ko-KR" altLang="en-US" sz="14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852766" y="5421560"/>
              <a:ext cx="211562" cy="2744485"/>
            </a:xfrm>
            <a:prstGeom prst="rect">
              <a:avLst/>
            </a:prstGeom>
            <a:grpFill/>
          </p:spPr>
          <p:txBody>
            <a:bodyPr wrap="none" lIns="0" tIns="0" rIns="0" bIns="0" rtlCol="0">
              <a:spAutoFit/>
            </a:bodyPr>
            <a:lstStyle/>
            <a:p>
              <a:pPr marL="342900" indent="-342900" algn="r">
                <a:lnSpc>
                  <a:spcPct val="150000"/>
                </a:lnSpc>
                <a:spcAft>
                  <a:spcPts val="2000"/>
                </a:spcAft>
              </a:pPr>
              <a:r>
                <a:rPr lang="en-US" altLang="ko-KR" sz="14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03</a:t>
              </a:r>
            </a:p>
            <a:p>
              <a:pPr marL="342900" indent="-342900" algn="r">
                <a:lnSpc>
                  <a:spcPct val="150000"/>
                </a:lnSpc>
                <a:spcAft>
                  <a:spcPts val="2000"/>
                </a:spcAft>
              </a:pPr>
              <a:r>
                <a:rPr lang="en-US" altLang="ko-KR" sz="14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10</a:t>
              </a:r>
            </a:p>
            <a:p>
              <a:pPr marL="342900" indent="-342900" algn="r">
                <a:lnSpc>
                  <a:spcPct val="150000"/>
                </a:lnSpc>
                <a:spcAft>
                  <a:spcPts val="2000"/>
                </a:spcAft>
              </a:pPr>
              <a:r>
                <a:rPr lang="en-US" altLang="ko-KR" sz="1400" b="1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17</a:t>
              </a:r>
              <a:endParaRPr lang="en-US" altLang="ko-KR" sz="14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  <a:p>
              <a:pPr marL="342900" indent="-342900" algn="r">
                <a:lnSpc>
                  <a:spcPct val="150000"/>
                </a:lnSpc>
                <a:spcAft>
                  <a:spcPts val="2000"/>
                </a:spcAft>
              </a:pPr>
              <a:r>
                <a:rPr lang="en-US" altLang="ko-KR" sz="1400" b="1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20</a:t>
              </a:r>
            </a:p>
            <a:p>
              <a:pPr marL="342900" indent="-342900" algn="r">
                <a:lnSpc>
                  <a:spcPct val="150000"/>
                </a:lnSpc>
                <a:spcAft>
                  <a:spcPts val="2000"/>
                </a:spcAft>
              </a:pPr>
              <a:r>
                <a:rPr lang="en-US" altLang="ko-KR" sz="1400" b="1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22</a:t>
              </a:r>
              <a:endParaRPr lang="en-US" altLang="ko-KR" sz="14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3727713" y="1352595"/>
            <a:ext cx="751918" cy="323165"/>
            <a:chOff x="2514520" y="2690242"/>
            <a:chExt cx="960444" cy="323165"/>
          </a:xfrm>
        </p:grpSpPr>
        <p:grpSp>
          <p:nvGrpSpPr>
            <p:cNvPr id="9" name="그룹 8"/>
            <p:cNvGrpSpPr/>
            <p:nvPr/>
          </p:nvGrpSpPr>
          <p:grpSpPr>
            <a:xfrm>
              <a:off x="2516163" y="2709292"/>
              <a:ext cx="958801" cy="300608"/>
              <a:chOff x="2144688" y="3356992"/>
              <a:chExt cx="958801" cy="300608"/>
            </a:xfrm>
          </p:grpSpPr>
          <p:sp>
            <p:nvSpPr>
              <p:cNvPr id="11" name="양쪽 모서리가 둥근 사각형 10"/>
              <p:cNvSpPr/>
              <p:nvPr/>
            </p:nvSpPr>
            <p:spPr>
              <a:xfrm>
                <a:off x="2144688" y="3356992"/>
                <a:ext cx="884262" cy="300608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45587F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ko-KR" altLang="en-US" sz="1600" smtClean="0">
                  <a:solidFill>
                    <a:prstClr val="white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12" name="직각 삼각형 11"/>
              <p:cNvSpPr/>
              <p:nvPr/>
            </p:nvSpPr>
            <p:spPr>
              <a:xfrm rot="5400000">
                <a:off x="2954411" y="3356992"/>
                <a:ext cx="149078" cy="149078"/>
              </a:xfrm>
              <a:prstGeom prst="rtTriangle">
                <a:avLst/>
              </a:prstGeom>
              <a:solidFill>
                <a:srgbClr val="45587F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ko-KR" altLang="en-US" sz="1600" smtClean="0">
                  <a:solidFill>
                    <a:prstClr val="white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  <p:sp>
          <p:nvSpPr>
            <p:cNvPr id="10" name="직사각형 9"/>
            <p:cNvSpPr/>
            <p:nvPr/>
          </p:nvSpPr>
          <p:spPr>
            <a:xfrm>
              <a:off x="2514520" y="2690242"/>
              <a:ext cx="870621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dist" latinLnBrk="0"/>
              <a:r>
                <a:rPr lang="en-US" altLang="ko-KR" sz="1500" b="1" kern="0" spc="-100" dirty="0" smtClean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/>
                </a:rPr>
                <a:t>Part A</a:t>
              </a:r>
              <a:endParaRPr lang="en-US" altLang="ko-KR" sz="1500" b="1" kern="0" spc="-1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3729000" y="1917000"/>
            <a:ext cx="750632" cy="323165"/>
            <a:chOff x="2516163" y="2690242"/>
            <a:chExt cx="958801" cy="323165"/>
          </a:xfrm>
        </p:grpSpPr>
        <p:grpSp>
          <p:nvGrpSpPr>
            <p:cNvPr id="14" name="그룹 13"/>
            <p:cNvGrpSpPr/>
            <p:nvPr/>
          </p:nvGrpSpPr>
          <p:grpSpPr>
            <a:xfrm>
              <a:off x="2516163" y="2709292"/>
              <a:ext cx="958801" cy="300608"/>
              <a:chOff x="2144688" y="3356992"/>
              <a:chExt cx="958801" cy="300608"/>
            </a:xfrm>
          </p:grpSpPr>
          <p:sp>
            <p:nvSpPr>
              <p:cNvPr id="16" name="양쪽 모서리가 둥근 사각형 15"/>
              <p:cNvSpPr/>
              <p:nvPr/>
            </p:nvSpPr>
            <p:spPr>
              <a:xfrm>
                <a:off x="2144688" y="3356992"/>
                <a:ext cx="884262" cy="300608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45587F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ko-KR" altLang="en-US" sz="1600" smtClean="0">
                  <a:solidFill>
                    <a:prstClr val="white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17" name="직각 삼각형 16"/>
              <p:cNvSpPr/>
              <p:nvPr/>
            </p:nvSpPr>
            <p:spPr>
              <a:xfrm rot="5400000">
                <a:off x="2954411" y="3356992"/>
                <a:ext cx="149078" cy="149078"/>
              </a:xfrm>
              <a:prstGeom prst="rtTriangle">
                <a:avLst/>
              </a:prstGeom>
              <a:solidFill>
                <a:srgbClr val="45587F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ko-KR" altLang="en-US" sz="1600" smtClean="0">
                  <a:solidFill>
                    <a:prstClr val="white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2522712" y="2690242"/>
              <a:ext cx="854240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dist" latinLnBrk="0"/>
              <a:r>
                <a:rPr lang="en-US" altLang="ko-KR" sz="1500" b="1" kern="0" spc="-10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Part </a:t>
              </a:r>
              <a:r>
                <a:rPr lang="en-US" altLang="ko-KR" sz="1500" b="1" kern="0" spc="-100" dirty="0" smtClean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</a:t>
              </a:r>
              <a:endParaRPr lang="en-US" altLang="ko-KR" sz="1500" b="1" kern="0" spc="-1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3729000" y="2493000"/>
            <a:ext cx="750632" cy="323165"/>
            <a:chOff x="2516163" y="2690242"/>
            <a:chExt cx="958801" cy="323165"/>
          </a:xfrm>
        </p:grpSpPr>
        <p:grpSp>
          <p:nvGrpSpPr>
            <p:cNvPr id="19" name="그룹 18"/>
            <p:cNvGrpSpPr/>
            <p:nvPr/>
          </p:nvGrpSpPr>
          <p:grpSpPr>
            <a:xfrm>
              <a:off x="2516163" y="2709292"/>
              <a:ext cx="958801" cy="300608"/>
              <a:chOff x="2144688" y="3356992"/>
              <a:chExt cx="958801" cy="300608"/>
            </a:xfrm>
          </p:grpSpPr>
          <p:sp>
            <p:nvSpPr>
              <p:cNvPr id="21" name="양쪽 모서리가 둥근 사각형 20"/>
              <p:cNvSpPr/>
              <p:nvPr/>
            </p:nvSpPr>
            <p:spPr>
              <a:xfrm>
                <a:off x="2144688" y="3356992"/>
                <a:ext cx="884262" cy="300608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45587F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ko-KR" altLang="en-US" sz="1600" smtClean="0">
                  <a:solidFill>
                    <a:prstClr val="white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22" name="직각 삼각형 21"/>
              <p:cNvSpPr/>
              <p:nvPr/>
            </p:nvSpPr>
            <p:spPr>
              <a:xfrm rot="5400000">
                <a:off x="2954411" y="3356992"/>
                <a:ext cx="149078" cy="149078"/>
              </a:xfrm>
              <a:prstGeom prst="rtTriangle">
                <a:avLst/>
              </a:prstGeom>
              <a:solidFill>
                <a:srgbClr val="45587F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ko-KR" altLang="en-US" sz="1600" smtClean="0">
                  <a:solidFill>
                    <a:prstClr val="white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  <p:sp>
          <p:nvSpPr>
            <p:cNvPr id="20" name="직사각형 19"/>
            <p:cNvSpPr/>
            <p:nvPr/>
          </p:nvSpPr>
          <p:spPr>
            <a:xfrm>
              <a:off x="2521687" y="2690242"/>
              <a:ext cx="856288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dist" latinLnBrk="0"/>
              <a:r>
                <a:rPr lang="en-US" altLang="ko-KR" sz="1500" b="1" kern="0" spc="-10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Part </a:t>
              </a:r>
              <a:r>
                <a:rPr lang="en-US" altLang="ko-KR" sz="1500" b="1" kern="0" spc="-100" dirty="0" smtClean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n-US" altLang="ko-KR" sz="1500" b="1" kern="0" spc="-1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3" name="그룹 22"/>
          <p:cNvGrpSpPr/>
          <p:nvPr/>
        </p:nvGrpSpPr>
        <p:grpSpPr>
          <a:xfrm>
            <a:off x="3723707" y="3069000"/>
            <a:ext cx="755925" cy="323165"/>
            <a:chOff x="2509402" y="2690242"/>
            <a:chExt cx="965562" cy="323165"/>
          </a:xfrm>
        </p:grpSpPr>
        <p:grpSp>
          <p:nvGrpSpPr>
            <p:cNvPr id="24" name="그룹 23"/>
            <p:cNvGrpSpPr/>
            <p:nvPr/>
          </p:nvGrpSpPr>
          <p:grpSpPr>
            <a:xfrm>
              <a:off x="2516163" y="2709292"/>
              <a:ext cx="958801" cy="300608"/>
              <a:chOff x="2144688" y="3356992"/>
              <a:chExt cx="958801" cy="300608"/>
            </a:xfrm>
          </p:grpSpPr>
          <p:sp>
            <p:nvSpPr>
              <p:cNvPr id="26" name="양쪽 모서리가 둥근 사각형 25"/>
              <p:cNvSpPr/>
              <p:nvPr/>
            </p:nvSpPr>
            <p:spPr>
              <a:xfrm>
                <a:off x="2144688" y="3356992"/>
                <a:ext cx="884262" cy="300608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45587F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ko-KR" altLang="en-US" sz="1600" smtClean="0">
                  <a:solidFill>
                    <a:prstClr val="white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27" name="직각 삼각형 26"/>
              <p:cNvSpPr/>
              <p:nvPr/>
            </p:nvSpPr>
            <p:spPr>
              <a:xfrm rot="5400000">
                <a:off x="2954411" y="3356992"/>
                <a:ext cx="149078" cy="149078"/>
              </a:xfrm>
              <a:prstGeom prst="rtTriangle">
                <a:avLst/>
              </a:prstGeom>
              <a:solidFill>
                <a:srgbClr val="45587F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ko-KR" altLang="en-US" sz="1600" smtClean="0">
                  <a:solidFill>
                    <a:prstClr val="white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  <p:sp>
          <p:nvSpPr>
            <p:cNvPr id="25" name="직사각형 24"/>
            <p:cNvSpPr/>
            <p:nvPr/>
          </p:nvSpPr>
          <p:spPr>
            <a:xfrm>
              <a:off x="2509402" y="2690242"/>
              <a:ext cx="880859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dist" latinLnBrk="0"/>
              <a:r>
                <a:rPr lang="en-US" altLang="ko-KR" sz="1500" b="1" kern="0" spc="-10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Part </a:t>
              </a:r>
              <a:r>
                <a:rPr lang="en-US" altLang="ko-KR" sz="1500" b="1" kern="0" spc="-100" dirty="0" smtClean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</a:t>
              </a:r>
              <a:endParaRPr lang="en-US" altLang="ko-KR" sz="1500" b="1" kern="0" spc="-1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8" name="그룹 27"/>
          <p:cNvGrpSpPr/>
          <p:nvPr/>
        </p:nvGrpSpPr>
        <p:grpSpPr>
          <a:xfrm>
            <a:off x="3729000" y="3645000"/>
            <a:ext cx="750632" cy="323165"/>
            <a:chOff x="2516163" y="2690242"/>
            <a:chExt cx="958801" cy="323165"/>
          </a:xfrm>
        </p:grpSpPr>
        <p:grpSp>
          <p:nvGrpSpPr>
            <p:cNvPr id="29" name="그룹 28"/>
            <p:cNvGrpSpPr/>
            <p:nvPr/>
          </p:nvGrpSpPr>
          <p:grpSpPr>
            <a:xfrm>
              <a:off x="2516163" y="2709292"/>
              <a:ext cx="958801" cy="300608"/>
              <a:chOff x="2144688" y="3356992"/>
              <a:chExt cx="958801" cy="300608"/>
            </a:xfrm>
          </p:grpSpPr>
          <p:sp>
            <p:nvSpPr>
              <p:cNvPr id="31" name="양쪽 모서리가 둥근 사각형 30"/>
              <p:cNvSpPr/>
              <p:nvPr/>
            </p:nvSpPr>
            <p:spPr>
              <a:xfrm>
                <a:off x="2144688" y="3356992"/>
                <a:ext cx="884262" cy="300608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45587F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ko-KR" altLang="en-US" sz="1600" smtClean="0">
                  <a:solidFill>
                    <a:prstClr val="white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32" name="직각 삼각형 31"/>
              <p:cNvSpPr/>
              <p:nvPr/>
            </p:nvSpPr>
            <p:spPr>
              <a:xfrm rot="5400000">
                <a:off x="2954411" y="3356992"/>
                <a:ext cx="149078" cy="149078"/>
              </a:xfrm>
              <a:prstGeom prst="rtTriangle">
                <a:avLst/>
              </a:prstGeom>
              <a:solidFill>
                <a:srgbClr val="45587F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ko-KR" altLang="en-US" sz="1600" smtClean="0">
                  <a:solidFill>
                    <a:prstClr val="white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  <p:sp>
          <p:nvSpPr>
            <p:cNvPr id="30" name="직사각형 29"/>
            <p:cNvSpPr/>
            <p:nvPr/>
          </p:nvSpPr>
          <p:spPr>
            <a:xfrm>
              <a:off x="2533973" y="2690242"/>
              <a:ext cx="831717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dist" latinLnBrk="0"/>
              <a:r>
                <a:rPr lang="en-US" altLang="ko-KR" sz="1500" b="1" kern="0" spc="-10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Part 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20405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주요 개선 사항</a:t>
            </a:r>
            <a:endParaRPr lang="ko-KR" altLang="en-US" dirty="0"/>
          </a:p>
        </p:txBody>
      </p:sp>
      <p:sp>
        <p:nvSpPr>
          <p:cNvPr id="4" name="부제목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altLang="ko-KR" dirty="0"/>
              <a:t>Part </a:t>
            </a:r>
            <a:r>
              <a:rPr lang="en-US" altLang="ko-KR" dirty="0" smtClean="0"/>
              <a:t>D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4451757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주요 개선 사항</a:t>
            </a:r>
            <a:endParaRPr lang="ko-KR" altLang="en-US" dirty="0"/>
          </a:p>
        </p:txBody>
      </p:sp>
      <p:sp>
        <p:nvSpPr>
          <p:cNvPr id="4" name="부제목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altLang="ko-KR" dirty="0" smtClean="0"/>
              <a:t>1) </a:t>
            </a:r>
            <a:r>
              <a:rPr lang="ko-KR" altLang="en-US" dirty="0" smtClean="0"/>
              <a:t>전체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13" name="내용 개체 틀 1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ko-KR" altLang="en-US" dirty="0" smtClean="0"/>
              <a:t>국제대학교 발전을 위한 주요 개선 사항은 아래와 같음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graphicFrame>
        <p:nvGraphicFramePr>
          <p:cNvPr id="10" name="표 9"/>
          <p:cNvGraphicFramePr>
            <a:graphicFrameLocks noGrp="1"/>
          </p:cNvGraphicFramePr>
          <p:nvPr>
            <p:extLst/>
          </p:nvPr>
        </p:nvGraphicFramePr>
        <p:xfrm>
          <a:off x="262587" y="1412780"/>
          <a:ext cx="2956268" cy="5256571"/>
        </p:xfrm>
        <a:graphic>
          <a:graphicData uri="http://schemas.openxmlformats.org/drawingml/2006/table">
            <a:tbl>
              <a:tblPr/>
              <a:tblGrid>
                <a:gridCol w="1977640"/>
                <a:gridCol w="489314"/>
                <a:gridCol w="489314"/>
              </a:tblGrid>
              <a:tr h="144007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응답내용</a:t>
                      </a:r>
                    </a:p>
                  </a:txBody>
                  <a:tcPr marL="4561" marR="4561" marT="4561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4561" marR="4561" marT="456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ko-KR" altLang="en-US" sz="8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8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4561" marR="4561" marT="456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</a:tr>
              <a:tr h="144016">
                <a:tc gridSpan="3">
                  <a:txBody>
                    <a:bodyPr/>
                    <a:lstStyle/>
                    <a:p>
                      <a:pPr algn="ctr" rtl="0" fontAlgn="t"/>
                      <a:r>
                        <a:rPr lang="ko-KR" altLang="en-US" sz="8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 교수</a:t>
                      </a:r>
                    </a:p>
                  </a:txBody>
                  <a:tcPr marL="4561" marR="4561" marT="4561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2592"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 교수진 학생 상담 활성화</a:t>
                      </a:r>
                    </a:p>
                  </a:txBody>
                  <a:tcPr marL="4561" marR="4561" marT="4561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1.4</a:t>
                      </a:r>
                    </a:p>
                  </a:txBody>
                  <a:tcPr marL="4561" marR="4561" marT="456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(3</a:t>
                      </a:r>
                      <a:r>
                        <a:rPr lang="ko-KR" altLang="en-US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4561" marR="4561" marT="456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592"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 교수진 인성 강화</a:t>
                      </a:r>
                    </a:p>
                  </a:txBody>
                  <a:tcPr marL="4561" marR="4561" marT="4561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1.0</a:t>
                      </a:r>
                    </a:p>
                  </a:txBody>
                  <a:tcPr marL="4561" marR="4561" marT="456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</a:t>
                      </a:r>
                      <a:r>
                        <a:rPr lang="ko-KR" altLang="en-US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4561" marR="4561" marT="456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592"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 우수한 교수진 확보</a:t>
                      </a:r>
                    </a:p>
                  </a:txBody>
                  <a:tcPr marL="4561" marR="4561" marT="4561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1.0</a:t>
                      </a:r>
                    </a:p>
                  </a:txBody>
                  <a:tcPr marL="4561" marR="4561" marT="456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</a:t>
                      </a:r>
                      <a:r>
                        <a:rPr lang="ko-KR" altLang="en-US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4561" marR="4561" marT="456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592"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 교수의 전문성 강화</a:t>
                      </a:r>
                    </a:p>
                  </a:txBody>
                  <a:tcPr marL="4561" marR="4561" marT="4561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0.5</a:t>
                      </a:r>
                    </a:p>
                  </a:txBody>
                  <a:tcPr marL="4561" marR="4561" marT="456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4561" marR="4561" marT="456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592"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 교수의 학생 차별</a:t>
                      </a:r>
                    </a:p>
                  </a:txBody>
                  <a:tcPr marL="4561" marR="4561" marT="4561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0.5</a:t>
                      </a:r>
                    </a:p>
                  </a:txBody>
                  <a:tcPr marL="4561" marR="4561" marT="456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4561" marR="4561" marT="456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592"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 교수진과 학생간의 원할한 의사소통이 필요</a:t>
                      </a:r>
                    </a:p>
                  </a:txBody>
                  <a:tcPr marL="4561" marR="4561" marT="4561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0.5</a:t>
                      </a:r>
                    </a:p>
                  </a:txBody>
                  <a:tcPr marL="4561" marR="4561" marT="456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4561" marR="4561" marT="456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592"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 교수진과 학생간의 신뢰 필요</a:t>
                      </a:r>
                    </a:p>
                  </a:txBody>
                  <a:tcPr marL="4561" marR="4561" marT="4561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0.5</a:t>
                      </a:r>
                    </a:p>
                  </a:txBody>
                  <a:tcPr marL="4561" marR="4561" marT="456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4561" marR="4561" marT="456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2016">
                <a:tc gridSpan="3">
                  <a:txBody>
                    <a:bodyPr/>
                    <a:lstStyle/>
                    <a:p>
                      <a:pPr algn="ctr" rtl="0" fontAlgn="t"/>
                      <a:r>
                        <a:rPr lang="ko-KR" altLang="en-US" sz="8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 교통편 및 스쿨버스</a:t>
                      </a:r>
                    </a:p>
                  </a:txBody>
                  <a:tcPr marL="4561" marR="4561" marT="4561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2592"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 교통편 개선</a:t>
                      </a:r>
                    </a:p>
                  </a:txBody>
                  <a:tcPr marL="4561" marR="4561" marT="4561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3.8</a:t>
                      </a:r>
                    </a:p>
                  </a:txBody>
                  <a:tcPr marL="4561" marR="4561" marT="456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(8</a:t>
                      </a:r>
                      <a:r>
                        <a:rPr lang="ko-KR" altLang="en-US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4561" marR="4561" marT="456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592"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 스쿨버스 지역 확대</a:t>
                      </a:r>
                    </a:p>
                  </a:txBody>
                  <a:tcPr marL="4561" marR="4561" marT="4561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2.9</a:t>
                      </a:r>
                    </a:p>
                  </a:txBody>
                  <a:tcPr marL="4561" marR="4561" marT="456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(6</a:t>
                      </a:r>
                      <a:r>
                        <a:rPr lang="ko-KR" altLang="en-US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4561" marR="4561" marT="456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592"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 스쿨버스 운행회수 증가</a:t>
                      </a:r>
                    </a:p>
                  </a:txBody>
                  <a:tcPr marL="4561" marR="4561" marT="4561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2.4</a:t>
                      </a:r>
                    </a:p>
                  </a:txBody>
                  <a:tcPr marL="4561" marR="4561" marT="456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(5</a:t>
                      </a:r>
                      <a:r>
                        <a:rPr lang="ko-KR" altLang="en-US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4561" marR="4561" marT="456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592"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 스쿨버스 대수 확대</a:t>
                      </a:r>
                    </a:p>
                  </a:txBody>
                  <a:tcPr marL="4561" marR="4561" marT="4561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1.4</a:t>
                      </a:r>
                    </a:p>
                  </a:txBody>
                  <a:tcPr marL="4561" marR="4561" marT="456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(3</a:t>
                      </a:r>
                      <a:r>
                        <a:rPr lang="ko-KR" altLang="en-US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4561" marR="4561" marT="456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592"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 스쿨버스 </a:t>
                      </a:r>
                      <a:r>
                        <a:rPr lang="ko-KR" altLang="en-US" sz="8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역주변</a:t>
                      </a:r>
                      <a:r>
                        <a:rPr lang="ko-KR" altLang="en-US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 운행</a:t>
                      </a:r>
                    </a:p>
                  </a:txBody>
                  <a:tcPr marL="4561" marR="4561" marT="4561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0.5</a:t>
                      </a:r>
                    </a:p>
                  </a:txBody>
                  <a:tcPr marL="4561" marR="4561" marT="456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4561" marR="4561" marT="456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592"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 스쿨버스 서비스 개선</a:t>
                      </a:r>
                    </a:p>
                  </a:txBody>
                  <a:tcPr marL="4561" marR="4561" marT="4561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0.5</a:t>
                      </a:r>
                    </a:p>
                  </a:txBody>
                  <a:tcPr marL="4561" marR="4561" marT="456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4561" marR="4561" marT="456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8584">
                <a:tc gridSpan="3">
                  <a:txBody>
                    <a:bodyPr/>
                    <a:lstStyle/>
                    <a:p>
                      <a:pPr algn="ctr" rtl="0" fontAlgn="t"/>
                      <a:r>
                        <a:rPr lang="ko-KR" altLang="en-US" sz="8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기숙사</a:t>
                      </a:r>
                    </a:p>
                  </a:txBody>
                  <a:tcPr marL="4561" marR="4561" marT="4561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92021"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 기숙사 냉장고 설치</a:t>
                      </a:r>
                    </a:p>
                  </a:txBody>
                  <a:tcPr marL="4561" marR="4561" marT="4561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2.9</a:t>
                      </a:r>
                    </a:p>
                  </a:txBody>
                  <a:tcPr marL="4561" marR="4561" marT="456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(6</a:t>
                      </a:r>
                      <a:r>
                        <a:rPr lang="ko-KR" altLang="en-US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4561" marR="4561" marT="456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2021"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 기숙사 시설 개선</a:t>
                      </a:r>
                    </a:p>
                  </a:txBody>
                  <a:tcPr marL="4561" marR="4561" marT="4561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2.4</a:t>
                      </a:r>
                    </a:p>
                  </a:txBody>
                  <a:tcPr marL="4561" marR="4561" marT="456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(5</a:t>
                      </a:r>
                      <a:r>
                        <a:rPr lang="ko-KR" altLang="en-US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4561" marR="4561" marT="456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2021"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 기숙사 식당 메뉴 개선</a:t>
                      </a:r>
                    </a:p>
                  </a:txBody>
                  <a:tcPr marL="4561" marR="4561" marT="4561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1.4</a:t>
                      </a:r>
                    </a:p>
                  </a:txBody>
                  <a:tcPr marL="4561" marR="4561" marT="456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(3</a:t>
                      </a:r>
                      <a:r>
                        <a:rPr lang="ko-KR" altLang="en-US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4561" marR="4561" marT="456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2021"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 기숙사 공동 주방 설치</a:t>
                      </a:r>
                    </a:p>
                  </a:txBody>
                  <a:tcPr marL="4561" marR="4561" marT="4561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1.4</a:t>
                      </a:r>
                    </a:p>
                  </a:txBody>
                  <a:tcPr marL="4561" marR="4561" marT="456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(3</a:t>
                      </a:r>
                      <a:r>
                        <a:rPr lang="ko-KR" altLang="en-US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4561" marR="4561" marT="456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2021"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 기숙사 제도 개선</a:t>
                      </a:r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외출</a:t>
                      </a:r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,</a:t>
                      </a:r>
                      <a:r>
                        <a:rPr lang="ko-KR" altLang="en-US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외박 등</a:t>
                      </a:r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4561" marR="4561" marT="4561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1.4</a:t>
                      </a:r>
                    </a:p>
                  </a:txBody>
                  <a:tcPr marL="4561" marR="4561" marT="456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(3</a:t>
                      </a:r>
                      <a:r>
                        <a:rPr lang="ko-KR" altLang="en-US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4561" marR="4561" marT="456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2021"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 기숙사 환경 개선</a:t>
                      </a:r>
                    </a:p>
                  </a:txBody>
                  <a:tcPr marL="4561" marR="4561" marT="4561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1.0</a:t>
                      </a:r>
                    </a:p>
                  </a:txBody>
                  <a:tcPr marL="4561" marR="4561" marT="456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</a:t>
                      </a:r>
                      <a:r>
                        <a:rPr lang="ko-KR" altLang="en-US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4561" marR="4561" marT="456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2021"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 기숙사 전자레인지 설치</a:t>
                      </a:r>
                    </a:p>
                  </a:txBody>
                  <a:tcPr marL="4561" marR="4561" marT="4561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1.0</a:t>
                      </a:r>
                    </a:p>
                  </a:txBody>
                  <a:tcPr marL="4561" marR="4561" marT="456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</a:t>
                      </a:r>
                      <a:r>
                        <a:rPr lang="ko-KR" altLang="en-US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4561" marR="4561" marT="456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2021"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 기숙사내 음식 반입 허용</a:t>
                      </a:r>
                    </a:p>
                  </a:txBody>
                  <a:tcPr marL="4561" marR="4561" marT="4561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1.0</a:t>
                      </a:r>
                    </a:p>
                  </a:txBody>
                  <a:tcPr marL="4561" marR="4561" marT="456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</a:t>
                      </a:r>
                      <a:r>
                        <a:rPr lang="ko-KR" altLang="en-US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4561" marR="4561" marT="456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2021"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 기숙사 냉난방시설 개선</a:t>
                      </a:r>
                    </a:p>
                  </a:txBody>
                  <a:tcPr marL="4561" marR="4561" marT="4561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0.5</a:t>
                      </a:r>
                    </a:p>
                  </a:txBody>
                  <a:tcPr marL="4561" marR="4561" marT="456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4561" marR="4561" marT="456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2021"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 기숙사 리모델링</a:t>
                      </a:r>
                    </a:p>
                  </a:txBody>
                  <a:tcPr marL="4561" marR="4561" marT="4561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0.5</a:t>
                      </a:r>
                    </a:p>
                  </a:txBody>
                  <a:tcPr marL="4561" marR="4561" marT="456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4561" marR="4561" marT="456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2021"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 기숙사 시설 확대</a:t>
                      </a:r>
                    </a:p>
                  </a:txBody>
                  <a:tcPr marL="4561" marR="4561" marT="4561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0.5</a:t>
                      </a:r>
                    </a:p>
                  </a:txBody>
                  <a:tcPr marL="4561" marR="4561" marT="456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4561" marR="4561" marT="456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2021"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 기숙사 신축 및 증설</a:t>
                      </a:r>
                    </a:p>
                  </a:txBody>
                  <a:tcPr marL="4561" marR="4561" marT="4561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0.5</a:t>
                      </a:r>
                    </a:p>
                  </a:txBody>
                  <a:tcPr marL="4561" marR="4561" marT="456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4561" marR="4561" marT="456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표 10"/>
          <p:cNvGraphicFramePr>
            <a:graphicFrameLocks noGrp="1"/>
          </p:cNvGraphicFramePr>
          <p:nvPr>
            <p:extLst/>
          </p:nvPr>
        </p:nvGraphicFramePr>
        <p:xfrm>
          <a:off x="6462485" y="1412758"/>
          <a:ext cx="3171035" cy="5249469"/>
        </p:xfrm>
        <a:graphic>
          <a:graphicData uri="http://schemas.openxmlformats.org/drawingml/2006/table">
            <a:tbl>
              <a:tblPr/>
              <a:tblGrid>
                <a:gridCol w="2373081"/>
                <a:gridCol w="398977"/>
                <a:gridCol w="398977"/>
              </a:tblGrid>
              <a:tr h="144029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응답내용</a:t>
                      </a:r>
                      <a:endParaRPr lang="ko-KR" altLang="en-US" sz="8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j-lt"/>
                        <a:ea typeface="맑은 고딕" panose="020B0503020000020004" pitchFamily="50" charset="-127"/>
                      </a:endParaRPr>
                    </a:p>
                  </a:txBody>
                  <a:tcPr marL="6234" marR="6234" marT="6234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1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1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ko-KR" altLang="en-US" sz="800" b="1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800" b="1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</a:tr>
              <a:tr h="132487">
                <a:tc gridSpan="3">
                  <a:txBody>
                    <a:bodyPr/>
                    <a:lstStyle/>
                    <a:p>
                      <a:pPr algn="ctr" rtl="0" fontAlgn="t"/>
                      <a:r>
                        <a:rPr lang="ko-KR" altLang="en-US" sz="8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진로</a:t>
                      </a:r>
                      <a:r>
                        <a:rPr lang="en-US" altLang="ko-KR" sz="8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8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취업 지원</a:t>
                      </a:r>
                    </a:p>
                  </a:txBody>
                  <a:tcPr marL="6234" marR="6234" marT="6234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27097"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7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 취업 지원을 위한 적극적인 활동</a:t>
                      </a:r>
                    </a:p>
                  </a:txBody>
                  <a:tcPr marL="6234" marR="6234" marT="6234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5.3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7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(11</a:t>
                      </a:r>
                      <a:r>
                        <a:rPr lang="ko-KR" altLang="en-US" sz="7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7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7097"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7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 다양한 산업체 체험 교육 강화</a:t>
                      </a:r>
                    </a:p>
                  </a:txBody>
                  <a:tcPr marL="6234" marR="6234" marT="6234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2.4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7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(5</a:t>
                      </a:r>
                      <a:r>
                        <a:rPr lang="ko-KR" altLang="en-US" sz="7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7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7097"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7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 다양한 진로분석 자료 공개전달홍보 필요</a:t>
                      </a:r>
                    </a:p>
                  </a:txBody>
                  <a:tcPr marL="6234" marR="6234" marT="6234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2.4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7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(5</a:t>
                      </a:r>
                      <a:r>
                        <a:rPr lang="ko-KR" altLang="en-US" sz="7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7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7097"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7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 실습 기자재 지원</a:t>
                      </a:r>
                    </a:p>
                  </a:txBody>
                  <a:tcPr marL="6234" marR="6234" marT="6234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2.4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7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(5</a:t>
                      </a:r>
                      <a:r>
                        <a:rPr lang="ko-KR" altLang="en-US" sz="7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7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7097"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7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 실습 환경 개선</a:t>
                      </a:r>
                    </a:p>
                  </a:txBody>
                  <a:tcPr marL="6234" marR="6234" marT="6234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2.4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7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(5</a:t>
                      </a:r>
                      <a:r>
                        <a:rPr lang="ko-KR" altLang="en-US" sz="7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7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7097"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7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 자격증 취득 지원 강화</a:t>
                      </a:r>
                    </a:p>
                  </a:txBody>
                  <a:tcPr marL="6234" marR="6234" marT="6234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2.4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7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(5</a:t>
                      </a:r>
                      <a:r>
                        <a:rPr lang="ko-KR" altLang="en-US" sz="7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7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7097"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7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 졸업생들의 취업처 및 취업률 안내</a:t>
                      </a:r>
                    </a:p>
                  </a:txBody>
                  <a:tcPr marL="6234" marR="6234" marT="6234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2.4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7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(5</a:t>
                      </a:r>
                      <a:r>
                        <a:rPr lang="ko-KR" altLang="en-US" sz="7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7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7097"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7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 졸업후 취업 연계 강화</a:t>
                      </a:r>
                    </a:p>
                  </a:txBody>
                  <a:tcPr marL="6234" marR="6234" marT="6234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2.4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7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(5</a:t>
                      </a:r>
                      <a:r>
                        <a:rPr lang="ko-KR" altLang="en-US" sz="7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7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7097"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7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 진로에 대한 충분한 지원 제공</a:t>
                      </a:r>
                    </a:p>
                  </a:txBody>
                  <a:tcPr marL="6234" marR="6234" marT="6234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2.4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7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(5</a:t>
                      </a:r>
                      <a:r>
                        <a:rPr lang="ko-KR" altLang="en-US" sz="7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7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7097"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7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 취업 정보 제공 확대</a:t>
                      </a:r>
                    </a:p>
                  </a:txBody>
                  <a:tcPr marL="6234" marR="6234" marT="6234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2.4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7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(5</a:t>
                      </a:r>
                      <a:r>
                        <a:rPr lang="ko-KR" altLang="en-US" sz="7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7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7097"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7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 취업 프로그램 다양화</a:t>
                      </a:r>
                    </a:p>
                  </a:txBody>
                  <a:tcPr marL="6234" marR="6234" marT="6234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2.4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7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(5</a:t>
                      </a:r>
                      <a:r>
                        <a:rPr lang="ko-KR" altLang="en-US" sz="7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7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7097"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7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 취업관련 자격증 취득지원 프로그램 강화</a:t>
                      </a:r>
                    </a:p>
                  </a:txBody>
                  <a:tcPr marL="6234" marR="6234" marT="6234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2.4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7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(5</a:t>
                      </a:r>
                      <a:r>
                        <a:rPr lang="ko-KR" altLang="en-US" sz="7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7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7097"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7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 취업관련 현장실습 강화</a:t>
                      </a:r>
                    </a:p>
                  </a:txBody>
                  <a:tcPr marL="6234" marR="6234" marT="6234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2.4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7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(5</a:t>
                      </a:r>
                      <a:r>
                        <a:rPr lang="ko-KR" altLang="en-US" sz="7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7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7097"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7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 취업에 도움이 되는 전공과목 수업 강화</a:t>
                      </a:r>
                    </a:p>
                  </a:txBody>
                  <a:tcPr marL="6234" marR="6234" marT="6234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2.4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7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(5</a:t>
                      </a:r>
                      <a:r>
                        <a:rPr lang="ko-KR" altLang="en-US" sz="7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7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7097"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7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 현장 실습 배정 거리 개선</a:t>
                      </a:r>
                    </a:p>
                  </a:txBody>
                  <a:tcPr marL="6234" marR="6234" marT="6234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2.4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7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(5</a:t>
                      </a:r>
                      <a:r>
                        <a:rPr lang="ko-KR" altLang="en-US" sz="7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7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7097"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7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 현장 실습 참여 확대</a:t>
                      </a:r>
                    </a:p>
                  </a:txBody>
                  <a:tcPr marL="6234" marR="6234" marT="6234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2.4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7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(5</a:t>
                      </a:r>
                      <a:r>
                        <a:rPr lang="ko-KR" altLang="en-US" sz="7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7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7097"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7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 현장 </a:t>
                      </a:r>
                      <a:r>
                        <a:rPr lang="ko-KR" altLang="en-US" sz="7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실습시</a:t>
                      </a:r>
                      <a:r>
                        <a:rPr lang="ko-KR" altLang="en-US" sz="7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 보수 지급</a:t>
                      </a:r>
                    </a:p>
                  </a:txBody>
                  <a:tcPr marL="6234" marR="6234" marT="6234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2.4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7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(5</a:t>
                      </a:r>
                      <a:r>
                        <a:rPr lang="ko-KR" altLang="en-US" sz="7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7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7097"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7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 현장 실습의 다양화</a:t>
                      </a:r>
                    </a:p>
                  </a:txBody>
                  <a:tcPr marL="6234" marR="6234" marT="6234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2.4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7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(5</a:t>
                      </a:r>
                      <a:r>
                        <a:rPr lang="ko-KR" altLang="en-US" sz="7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7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2487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학생</a:t>
                      </a:r>
                    </a:p>
                  </a:txBody>
                  <a:tcPr marL="6234" marR="6234" marT="6234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27097"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7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 학생의 의견 반영</a:t>
                      </a:r>
                    </a:p>
                  </a:txBody>
                  <a:tcPr marL="6234" marR="6234" marT="6234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1.4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7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(3</a:t>
                      </a:r>
                      <a:r>
                        <a:rPr lang="ko-KR" altLang="en-US" sz="7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7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7097"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7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 학생들을 위한 관심 증대</a:t>
                      </a:r>
                    </a:p>
                  </a:txBody>
                  <a:tcPr marL="6234" marR="6234" marT="6234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1.4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7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(3</a:t>
                      </a:r>
                      <a:r>
                        <a:rPr lang="ko-KR" altLang="en-US" sz="7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7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7097"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7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 동아리 활성화</a:t>
                      </a:r>
                    </a:p>
                  </a:txBody>
                  <a:tcPr marL="6234" marR="6234" marT="6234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0.5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7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7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7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7097"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7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 학생의 대회활동</a:t>
                      </a:r>
                      <a:r>
                        <a:rPr lang="en-US" altLang="ko-KR" sz="7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7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봉사 활동 지원</a:t>
                      </a:r>
                    </a:p>
                  </a:txBody>
                  <a:tcPr marL="6234" marR="6234" marT="6234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0.5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7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7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7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2487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학생식당</a:t>
                      </a:r>
                    </a:p>
                  </a:txBody>
                  <a:tcPr marL="6234" marR="6234" marT="6234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27097"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7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 학생식당 개선</a:t>
                      </a:r>
                    </a:p>
                  </a:txBody>
                  <a:tcPr marL="6234" marR="6234" marT="6234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5.7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7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(12</a:t>
                      </a:r>
                      <a:r>
                        <a:rPr lang="ko-KR" altLang="en-US" sz="7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7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7097"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7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 학생식당 음식의 질 개선</a:t>
                      </a:r>
                    </a:p>
                  </a:txBody>
                  <a:tcPr marL="6234" marR="6234" marT="6234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3.3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7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(7</a:t>
                      </a:r>
                      <a:r>
                        <a:rPr lang="ko-KR" altLang="en-US" sz="7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7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7097"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7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 학생식당 메뉴의 다양화</a:t>
                      </a:r>
                    </a:p>
                  </a:txBody>
                  <a:tcPr marL="6234" marR="6234" marT="6234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1.0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7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</a:t>
                      </a:r>
                      <a:r>
                        <a:rPr lang="ko-KR" altLang="en-US" sz="7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7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7097"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7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 학생식당 위생 관리</a:t>
                      </a:r>
                    </a:p>
                  </a:txBody>
                  <a:tcPr marL="6234" marR="6234" marT="6234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0.5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7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7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7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7097"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7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 학생식당 음식의 맛 개선</a:t>
                      </a:r>
                    </a:p>
                  </a:txBody>
                  <a:tcPr marL="6234" marR="6234" marT="6234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0.5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7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7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7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7097"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7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 학생식당 가격 인하</a:t>
                      </a:r>
                    </a:p>
                  </a:txBody>
                  <a:tcPr marL="6234" marR="6234" marT="6234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0.5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7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7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7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2487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1" i="0" u="none" strike="noStrike" kern="1200" spc="-1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기타</a:t>
                      </a:r>
                    </a:p>
                  </a:txBody>
                  <a:tcPr marL="6234" marR="6234" marT="6234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27097"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7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 적극적인 홍보</a:t>
                      </a:r>
                    </a:p>
                  </a:txBody>
                  <a:tcPr marL="6234" marR="6234" marT="6234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1.9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7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(4</a:t>
                      </a:r>
                      <a:r>
                        <a:rPr lang="ko-KR" altLang="en-US" sz="7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7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7097"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7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 가정과 학교의 다양한 정보 교환</a:t>
                      </a:r>
                    </a:p>
                  </a:txBody>
                  <a:tcPr marL="6234" marR="6234" marT="6234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1.4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7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(3</a:t>
                      </a:r>
                      <a:r>
                        <a:rPr lang="ko-KR" altLang="en-US" sz="7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7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7097"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7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 복지 지원 확대</a:t>
                      </a:r>
                    </a:p>
                  </a:txBody>
                  <a:tcPr marL="6234" marR="6234" marT="6234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1.0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7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</a:t>
                      </a:r>
                      <a:r>
                        <a:rPr lang="ko-KR" altLang="en-US" sz="7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7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7097"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7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 학생 유치를 위한 노력</a:t>
                      </a:r>
                    </a:p>
                  </a:txBody>
                  <a:tcPr marL="6234" marR="6234" marT="6234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1.0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7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</a:t>
                      </a:r>
                      <a:r>
                        <a:rPr lang="ko-KR" altLang="en-US" sz="7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7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7097"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7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 홈페이지 정보 찾기 어려움</a:t>
                      </a:r>
                    </a:p>
                  </a:txBody>
                  <a:tcPr marL="6234" marR="6234" marT="6234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0.5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7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7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7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7097"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7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 성적표 집으로 배송</a:t>
                      </a:r>
                    </a:p>
                  </a:txBody>
                  <a:tcPr marL="6234" marR="6234" marT="6234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0.5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7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7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7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7097"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7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 학교 운영진의 비리 근절에 대한 감사 시스템 운영</a:t>
                      </a:r>
                    </a:p>
                  </a:txBody>
                  <a:tcPr marL="6234" marR="6234" marT="6234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0.5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7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7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7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7097"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7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 학내 경영진의 정상화</a:t>
                      </a:r>
                    </a:p>
                  </a:txBody>
                  <a:tcPr marL="6234" marR="6234" marT="6234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0.5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7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7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7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표 11"/>
          <p:cNvGraphicFramePr>
            <a:graphicFrameLocks noGrp="1"/>
          </p:cNvGraphicFramePr>
          <p:nvPr>
            <p:extLst/>
          </p:nvPr>
        </p:nvGraphicFramePr>
        <p:xfrm>
          <a:off x="3362870" y="1412772"/>
          <a:ext cx="2955600" cy="5256593"/>
        </p:xfrm>
        <a:graphic>
          <a:graphicData uri="http://schemas.openxmlformats.org/drawingml/2006/table">
            <a:tbl>
              <a:tblPr/>
              <a:tblGrid>
                <a:gridCol w="1977194"/>
                <a:gridCol w="489203"/>
                <a:gridCol w="489203"/>
              </a:tblGrid>
              <a:tr h="144015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응답내용</a:t>
                      </a:r>
                    </a:p>
                  </a:txBody>
                  <a:tcPr marL="4561" marR="4561" marT="4561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4561" marR="4561" marT="4561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ko-KR" altLang="en-US" sz="8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8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4561" marR="4561" marT="4561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</a:tr>
              <a:tr h="144016">
                <a:tc gridSpan="3">
                  <a:txBody>
                    <a:bodyPr/>
                    <a:lstStyle/>
                    <a:p>
                      <a:pPr algn="ctr" rtl="0" fontAlgn="t"/>
                      <a:r>
                        <a:rPr lang="ko-KR" altLang="en-US" sz="8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대학 환경</a:t>
                      </a:r>
                    </a:p>
                  </a:txBody>
                  <a:tcPr marL="4561" marR="4561" marT="4561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9354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 학업에 집중할 수 있는 환경 지원</a:t>
                      </a:r>
                    </a:p>
                  </a:txBody>
                  <a:tcPr marL="4561" marR="4561" marT="4561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2.9</a:t>
                      </a:r>
                    </a:p>
                  </a:txBody>
                  <a:tcPr marL="4561" marR="4561" marT="456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(6</a:t>
                      </a:r>
                      <a:r>
                        <a:rPr lang="ko-KR" altLang="en-US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4561" marR="4561" marT="456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9354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 질높은 교육 시설 확충</a:t>
                      </a:r>
                    </a:p>
                  </a:txBody>
                  <a:tcPr marL="4561" marR="4561" marT="4561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1.4</a:t>
                      </a:r>
                    </a:p>
                  </a:txBody>
                  <a:tcPr marL="4561" marR="4561" marT="456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(3</a:t>
                      </a:r>
                      <a:r>
                        <a:rPr lang="ko-KR" altLang="en-US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4561" marR="4561" marT="456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9354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 시설 개선</a:t>
                      </a:r>
                    </a:p>
                  </a:txBody>
                  <a:tcPr marL="4561" marR="4561" marT="4561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1.0</a:t>
                      </a:r>
                    </a:p>
                  </a:txBody>
                  <a:tcPr marL="4561" marR="4561" marT="456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</a:t>
                      </a:r>
                      <a:r>
                        <a:rPr lang="ko-KR" altLang="en-US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4561" marR="4561" marT="456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9354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 가로등 설치</a:t>
                      </a:r>
                    </a:p>
                  </a:txBody>
                  <a:tcPr marL="4561" marR="4561" marT="4561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1.0</a:t>
                      </a:r>
                    </a:p>
                  </a:txBody>
                  <a:tcPr marL="4561" marR="4561" marT="456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</a:t>
                      </a:r>
                      <a:r>
                        <a:rPr lang="ko-KR" altLang="en-US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4561" marR="4561" marT="456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9354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 시설 청결</a:t>
                      </a:r>
                    </a:p>
                  </a:txBody>
                  <a:tcPr marL="4561" marR="4561" marT="4561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0.5</a:t>
                      </a:r>
                    </a:p>
                  </a:txBody>
                  <a:tcPr marL="4561" marR="4561" marT="456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4561" marR="4561" marT="456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9354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 편의점 확충</a:t>
                      </a:r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개선</a:t>
                      </a:r>
                    </a:p>
                  </a:txBody>
                  <a:tcPr marL="4561" marR="4561" marT="4561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0.5</a:t>
                      </a:r>
                    </a:p>
                  </a:txBody>
                  <a:tcPr marL="4561" marR="4561" marT="456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4561" marR="4561" marT="456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9354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 카페 확충</a:t>
                      </a:r>
                    </a:p>
                  </a:txBody>
                  <a:tcPr marL="4561" marR="4561" marT="4561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0.5</a:t>
                      </a:r>
                    </a:p>
                  </a:txBody>
                  <a:tcPr marL="4561" marR="4561" marT="456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4561" marR="4561" marT="456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9354"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 편의시설 확충</a:t>
                      </a:r>
                    </a:p>
                  </a:txBody>
                  <a:tcPr marL="4561" marR="4561" marT="4561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0.5</a:t>
                      </a:r>
                    </a:p>
                  </a:txBody>
                  <a:tcPr marL="4561" marR="4561" marT="456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4561" marR="4561" marT="456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1357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ko-KR" altLang="en-US" sz="8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등록금 및 장학제도</a:t>
                      </a:r>
                    </a:p>
                  </a:txBody>
                  <a:tcPr marL="4561" marR="4561" marT="4561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9354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 장학제도의 지원 범위 확대</a:t>
                      </a:r>
                    </a:p>
                  </a:txBody>
                  <a:tcPr marL="4561" marR="4561" marT="4561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2.9</a:t>
                      </a:r>
                    </a:p>
                  </a:txBody>
                  <a:tcPr marL="4561" marR="4561" marT="456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(6</a:t>
                      </a:r>
                      <a:r>
                        <a:rPr lang="ko-KR" altLang="en-US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4561" marR="4561" marT="456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9354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 장학제도 개선</a:t>
                      </a:r>
                    </a:p>
                  </a:txBody>
                  <a:tcPr marL="4561" marR="4561" marT="4561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2.4</a:t>
                      </a:r>
                    </a:p>
                  </a:txBody>
                  <a:tcPr marL="4561" marR="4561" marT="456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(5</a:t>
                      </a:r>
                      <a:r>
                        <a:rPr lang="ko-KR" altLang="en-US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4561" marR="4561" marT="456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9354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 장학금 성적순으로 지급</a:t>
                      </a:r>
                    </a:p>
                  </a:txBody>
                  <a:tcPr marL="4561" marR="4561" marT="4561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1.4</a:t>
                      </a:r>
                    </a:p>
                  </a:txBody>
                  <a:tcPr marL="4561" marR="4561" marT="456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(3</a:t>
                      </a:r>
                      <a:r>
                        <a:rPr lang="ko-KR" altLang="en-US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4561" marR="4561" marT="456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9354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 등록금 인하</a:t>
                      </a:r>
                    </a:p>
                  </a:txBody>
                  <a:tcPr marL="4561" marR="4561" marT="4561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0.5</a:t>
                      </a:r>
                    </a:p>
                  </a:txBody>
                  <a:tcPr marL="4561" marR="4561" marT="456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4561" marR="4561" marT="456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6680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ko-KR" altLang="en-US" sz="8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전공 및 교육과정</a:t>
                      </a:r>
                    </a:p>
                  </a:txBody>
                  <a:tcPr marL="4561" marR="4561" marT="4561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2373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 인성교육 강화</a:t>
                      </a:r>
                    </a:p>
                  </a:txBody>
                  <a:tcPr marL="4561" marR="4561" marT="4561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1.9</a:t>
                      </a:r>
                    </a:p>
                  </a:txBody>
                  <a:tcPr marL="4561" marR="4561" marT="456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(4</a:t>
                      </a:r>
                      <a:r>
                        <a:rPr lang="ko-KR" altLang="en-US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4561" marR="4561" marT="456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2373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 잦은 강의시간 변경 개선</a:t>
                      </a:r>
                    </a:p>
                  </a:txBody>
                  <a:tcPr marL="4561" marR="4561" marT="4561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1.4</a:t>
                      </a:r>
                    </a:p>
                  </a:txBody>
                  <a:tcPr marL="4561" marR="4561" marT="456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(3</a:t>
                      </a:r>
                      <a:r>
                        <a:rPr lang="ko-KR" altLang="en-US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4561" marR="4561" marT="456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2373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 실습위주의 교육</a:t>
                      </a:r>
                    </a:p>
                  </a:txBody>
                  <a:tcPr marL="4561" marR="4561" marT="4561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1.0</a:t>
                      </a:r>
                    </a:p>
                  </a:txBody>
                  <a:tcPr marL="4561" marR="4561" marT="456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</a:t>
                      </a:r>
                      <a:r>
                        <a:rPr lang="ko-KR" altLang="en-US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4561" marR="4561" marT="456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2373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 다양한 교육프로그램</a:t>
                      </a:r>
                    </a:p>
                  </a:txBody>
                  <a:tcPr marL="4561" marR="4561" marT="4561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1.0</a:t>
                      </a:r>
                    </a:p>
                  </a:txBody>
                  <a:tcPr marL="4561" marR="4561" marT="456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</a:t>
                      </a:r>
                      <a:r>
                        <a:rPr lang="ko-KR" altLang="en-US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4561" marR="4561" marT="456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2373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 막차 시간에 맞게 강의시간 조절</a:t>
                      </a:r>
                    </a:p>
                  </a:txBody>
                  <a:tcPr marL="4561" marR="4561" marT="4561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1.0</a:t>
                      </a:r>
                    </a:p>
                  </a:txBody>
                  <a:tcPr marL="4561" marR="4561" marT="456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</a:t>
                      </a:r>
                      <a:r>
                        <a:rPr lang="ko-KR" altLang="en-US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4561" marR="4561" marT="456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2373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 강의의 질 개선</a:t>
                      </a:r>
                    </a:p>
                  </a:txBody>
                  <a:tcPr marL="4561" marR="4561" marT="4561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0.5</a:t>
                      </a:r>
                    </a:p>
                  </a:txBody>
                  <a:tcPr marL="4561" marR="4561" marT="456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4561" marR="4561" marT="456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2373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 학과전공별 심충적인 상담과 교류 필요</a:t>
                      </a:r>
                    </a:p>
                  </a:txBody>
                  <a:tcPr marL="4561" marR="4561" marT="4561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0.5</a:t>
                      </a:r>
                    </a:p>
                  </a:txBody>
                  <a:tcPr marL="4561" marR="4561" marT="456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4561" marR="4561" marT="456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2373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 전공과목의 다양화</a:t>
                      </a:r>
                    </a:p>
                  </a:txBody>
                  <a:tcPr marL="4561" marR="4561" marT="4561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0.5</a:t>
                      </a:r>
                    </a:p>
                  </a:txBody>
                  <a:tcPr marL="4561" marR="4561" marT="456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4561" marR="4561" marT="456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2373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 전문적인 전공과목 수업 강화</a:t>
                      </a:r>
                    </a:p>
                  </a:txBody>
                  <a:tcPr marL="4561" marR="4561" marT="4561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0.5</a:t>
                      </a:r>
                    </a:p>
                  </a:txBody>
                  <a:tcPr marL="4561" marR="4561" marT="456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4561" marR="4561" marT="456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2373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 식사시간 부족으로 인한 수업시간 조절</a:t>
                      </a:r>
                    </a:p>
                  </a:txBody>
                  <a:tcPr marL="4561" marR="4561" marT="4561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0.5</a:t>
                      </a:r>
                    </a:p>
                  </a:txBody>
                  <a:tcPr marL="4561" marR="4561" marT="456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4561" marR="4561" marT="456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2373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 학과별 지원 확대</a:t>
                      </a:r>
                    </a:p>
                  </a:txBody>
                  <a:tcPr marL="4561" marR="4561" marT="4561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0.5</a:t>
                      </a:r>
                    </a:p>
                  </a:txBody>
                  <a:tcPr marL="4561" marR="4561" marT="456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4561" marR="4561" marT="456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2373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 출석률 학점 반영</a:t>
                      </a:r>
                    </a:p>
                  </a:txBody>
                  <a:tcPr marL="4561" marR="4561" marT="4561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0.5</a:t>
                      </a:r>
                    </a:p>
                  </a:txBody>
                  <a:tcPr marL="4561" marR="4561" marT="456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4561" marR="4561" marT="456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94790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결론 요약 및 제언</a:t>
            </a:r>
          </a:p>
        </p:txBody>
      </p:sp>
      <p:sp>
        <p:nvSpPr>
          <p:cNvPr id="4" name="부제목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altLang="ko-KR" dirty="0"/>
              <a:t>Part </a:t>
            </a:r>
            <a:r>
              <a:rPr lang="en-US" altLang="ko-KR" dirty="0" smtClean="0"/>
              <a:t>E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1187331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결과 요약 및 제언</a:t>
            </a:r>
          </a:p>
        </p:txBody>
      </p:sp>
      <p:sp>
        <p:nvSpPr>
          <p:cNvPr id="8" name="부제목 7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altLang="ko-KR" dirty="0" smtClean="0"/>
              <a:t>1) </a:t>
            </a:r>
            <a:r>
              <a:rPr lang="ko-KR" altLang="en-US" dirty="0" smtClean="0"/>
              <a:t>주요 만족도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ko-KR" altLang="en-US" dirty="0" smtClean="0"/>
              <a:t>학부모 종합만족도는 </a:t>
            </a:r>
            <a:r>
              <a:rPr lang="en-US" altLang="ko-KR" dirty="0" smtClean="0"/>
              <a:t>65.4</a:t>
            </a:r>
            <a:r>
              <a:rPr lang="ko-KR" altLang="en-US" dirty="0" smtClean="0"/>
              <a:t>점으로</a:t>
            </a:r>
            <a:r>
              <a:rPr lang="en-US" altLang="ko-KR" dirty="0"/>
              <a:t> </a:t>
            </a:r>
            <a:r>
              <a:rPr lang="ko-KR" altLang="en-US" dirty="0" smtClean="0"/>
              <a:t>나타남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학과별로 살펴보면</a:t>
            </a:r>
            <a:r>
              <a:rPr lang="en-US" altLang="ko-KR" dirty="0" smtClean="0"/>
              <a:t>, ‘</a:t>
            </a:r>
            <a:r>
              <a:rPr lang="ko-KR" altLang="en-US" dirty="0" smtClean="0"/>
              <a:t>사회복지학과</a:t>
            </a:r>
            <a:r>
              <a:rPr lang="en-US" altLang="ko-KR" dirty="0" smtClean="0"/>
              <a:t>’</a:t>
            </a:r>
            <a:r>
              <a:rPr lang="ko-KR" altLang="en-US" dirty="0" smtClean="0"/>
              <a:t>가 </a:t>
            </a:r>
            <a:r>
              <a:rPr lang="en-US" altLang="ko-KR" dirty="0" smtClean="0"/>
              <a:t>84.2</a:t>
            </a:r>
            <a:r>
              <a:rPr lang="ko-KR" altLang="en-US" dirty="0" smtClean="0"/>
              <a:t>점으로 가장 높았으나</a:t>
            </a:r>
            <a:r>
              <a:rPr lang="en-US" altLang="ko-KR" dirty="0" smtClean="0"/>
              <a:t>, ‘</a:t>
            </a:r>
            <a:r>
              <a:rPr lang="ko-KR" altLang="en-US" dirty="0" smtClean="0"/>
              <a:t>아동보육학과</a:t>
            </a:r>
            <a:r>
              <a:rPr lang="en-US" altLang="ko-KR" dirty="0" smtClean="0"/>
              <a:t>(</a:t>
            </a:r>
            <a:r>
              <a:rPr lang="ko-KR" altLang="en-US" dirty="0" smtClean="0"/>
              <a:t>전공심화</a:t>
            </a:r>
            <a:r>
              <a:rPr lang="en-US" altLang="ko-KR" dirty="0" smtClean="0"/>
              <a:t>)’</a:t>
            </a:r>
            <a:r>
              <a:rPr lang="ko-KR" altLang="en-US" dirty="0" smtClean="0"/>
              <a:t>는 </a:t>
            </a:r>
            <a:r>
              <a:rPr lang="en-US" altLang="ko-KR" dirty="0" smtClean="0"/>
              <a:t>47.4</a:t>
            </a:r>
            <a:r>
              <a:rPr lang="ko-KR" altLang="en-US" dirty="0" smtClean="0"/>
              <a:t>점으로 가장 낮음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세부항목별로는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향후 발전가능성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이 </a:t>
            </a:r>
            <a:r>
              <a:rPr lang="en-US" altLang="ko-KR" dirty="0" smtClean="0"/>
              <a:t>72.1</a:t>
            </a:r>
            <a:r>
              <a:rPr lang="ko-KR" altLang="en-US" dirty="0" smtClean="0"/>
              <a:t>점으로 가장 높은 만족도를 보인 반면</a:t>
            </a:r>
            <a:r>
              <a:rPr lang="en-US" altLang="ko-KR" dirty="0" smtClean="0"/>
              <a:t>, ‘</a:t>
            </a:r>
            <a:r>
              <a:rPr lang="ko-KR" altLang="en-US" dirty="0" smtClean="0"/>
              <a:t>기숙사 시설 및 생활 우수</a:t>
            </a:r>
            <a:r>
              <a:rPr lang="en-US" altLang="ko-KR" dirty="0" smtClean="0"/>
              <a:t>’</a:t>
            </a:r>
            <a:r>
              <a:rPr lang="ko-KR" altLang="en-US" dirty="0" smtClean="0"/>
              <a:t>는 </a:t>
            </a:r>
            <a:r>
              <a:rPr lang="en-US" altLang="ko-KR" dirty="0" smtClean="0"/>
              <a:t>59.4</a:t>
            </a:r>
            <a:r>
              <a:rPr lang="ko-KR" altLang="en-US" dirty="0" smtClean="0"/>
              <a:t>점으로 가장 낮은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만족도를 보임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grpSp>
        <p:nvGrpSpPr>
          <p:cNvPr id="12" name="그룹 11"/>
          <p:cNvGrpSpPr/>
          <p:nvPr/>
        </p:nvGrpSpPr>
        <p:grpSpPr>
          <a:xfrm>
            <a:off x="338573" y="2421273"/>
            <a:ext cx="9216000" cy="215565"/>
            <a:chOff x="329780" y="1103179"/>
            <a:chExt cx="19296159" cy="215565"/>
          </a:xfrm>
        </p:grpSpPr>
        <p:sp>
          <p:nvSpPr>
            <p:cNvPr id="13" name="Text Box 5"/>
            <p:cNvSpPr txBox="1">
              <a:spLocks noChangeArrowheads="1"/>
            </p:cNvSpPr>
            <p:nvPr/>
          </p:nvSpPr>
          <p:spPr bwMode="auto">
            <a:xfrm>
              <a:off x="16202496" y="1169890"/>
              <a:ext cx="3423443" cy="138499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0" tIns="0" rIns="0" bIns="0" anchor="b" anchorCtr="0">
              <a:spAutoFit/>
            </a:bodyPr>
            <a:lstStyle/>
            <a:p>
              <a:pPr algn="r">
                <a:defRPr/>
              </a:pPr>
              <a:r>
                <a:rPr lang="en-US" altLang="ko-KR" sz="900" dirty="0">
                  <a:latin typeface="Trebuchet MS" panose="020B0603020202020204" pitchFamily="34" charset="0"/>
                </a:rPr>
                <a:t>(Base=</a:t>
              </a:r>
              <a:r>
                <a:rPr lang="ko-KR" altLang="en-US" sz="900" dirty="0">
                  <a:latin typeface="Trebuchet MS" panose="020B0603020202020204" pitchFamily="34" charset="0"/>
                </a:rPr>
                <a:t>전체</a:t>
              </a:r>
              <a:r>
                <a:rPr lang="en-US" altLang="ko-KR" sz="900" dirty="0">
                  <a:latin typeface="Trebuchet MS" panose="020B0603020202020204" pitchFamily="34" charset="0"/>
                </a:rPr>
                <a:t>, </a:t>
              </a:r>
              <a:r>
                <a:rPr lang="en-US" altLang="ko-KR" sz="900" dirty="0" smtClean="0">
                  <a:latin typeface="Trebuchet MS" panose="020B0603020202020204" pitchFamily="34" charset="0"/>
                </a:rPr>
                <a:t>n=209, </a:t>
              </a:r>
              <a:r>
                <a:rPr lang="en-US" altLang="ko-KR" sz="900" dirty="0">
                  <a:latin typeface="Trebuchet MS" panose="020B0603020202020204" pitchFamily="34" charset="0"/>
                </a:rPr>
                <a:t>100</a:t>
              </a:r>
              <a:r>
                <a:rPr lang="ko-KR" altLang="en-US" sz="900" dirty="0">
                  <a:latin typeface="Trebuchet MS" panose="020B0603020202020204" pitchFamily="34" charset="0"/>
                </a:rPr>
                <a:t>점 만점</a:t>
              </a:r>
              <a:r>
                <a:rPr lang="en-US" altLang="ko-KR" sz="900" dirty="0">
                  <a:latin typeface="Trebuchet MS" panose="020B0603020202020204" pitchFamily="34" charset="0"/>
                </a:rPr>
                <a:t>)</a:t>
              </a:r>
              <a:endParaRPr lang="en-US" altLang="ko-KR" sz="900" dirty="0"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cxnSp>
          <p:nvCxnSpPr>
            <p:cNvPr id="14" name="직선 연결선 13"/>
            <p:cNvCxnSpPr/>
            <p:nvPr/>
          </p:nvCxnSpPr>
          <p:spPr>
            <a:xfrm>
              <a:off x="329780" y="1317156"/>
              <a:ext cx="19296159" cy="1588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직사각형 14"/>
            <p:cNvSpPr/>
            <p:nvPr/>
          </p:nvSpPr>
          <p:spPr bwMode="auto">
            <a:xfrm>
              <a:off x="362732" y="1103179"/>
              <a:ext cx="2222553" cy="1846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spAutoFit/>
            </a:bodyPr>
            <a:lstStyle/>
            <a:p>
              <a:pPr marL="242888" indent="-242888">
                <a:buClr>
                  <a:srgbClr val="00713B"/>
                </a:buClr>
                <a:buSzPct val="110000"/>
                <a:buFont typeface="Wingdings" panose="05000000000000000000" pitchFamily="2" charset="2"/>
                <a:buChar char="&amp;"/>
                <a:defRPr/>
              </a:pPr>
              <a:r>
                <a:rPr lang="ko-KR" altLang="en-US" sz="1200" b="1" i="1" dirty="0" smtClean="0">
                  <a:solidFill>
                    <a:schemeClr val="tx1"/>
                  </a:solidFill>
                  <a:latin typeface="Trebuchet MS" panose="020B0603020202020204" pitchFamily="34" charset="0"/>
                </a:rPr>
                <a:t>주요 만족도</a:t>
              </a:r>
              <a:endParaRPr lang="ko-KR" altLang="en-US" sz="1200" b="1" i="1" dirty="0">
                <a:solidFill>
                  <a:schemeClr val="tx1"/>
                </a:solidFill>
                <a:latin typeface="Trebuchet MS" panose="020B0603020202020204" pitchFamily="34" charset="0"/>
              </a:endParaRPr>
            </a:p>
          </p:txBody>
        </p:sp>
      </p:grpSp>
      <p:graphicFrame>
        <p:nvGraphicFramePr>
          <p:cNvPr id="17" name="차트 16"/>
          <p:cNvGraphicFramePr/>
          <p:nvPr>
            <p:extLst/>
          </p:nvPr>
        </p:nvGraphicFramePr>
        <p:xfrm>
          <a:off x="272480" y="2636912"/>
          <a:ext cx="9295469" cy="2593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Group 3"/>
          <p:cNvGraphicFramePr>
            <a:graphicFrameLocks noGrp="1"/>
          </p:cNvGraphicFramePr>
          <p:nvPr>
            <p:extLst/>
          </p:nvPr>
        </p:nvGraphicFramePr>
        <p:xfrm>
          <a:off x="426015" y="5201472"/>
          <a:ext cx="9059562" cy="558165"/>
        </p:xfrm>
        <a:graphic>
          <a:graphicData uri="http://schemas.openxmlformats.org/drawingml/2006/table">
            <a:tbl>
              <a:tblPr/>
              <a:tblGrid>
                <a:gridCol w="503309"/>
                <a:gridCol w="5033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3309"/>
                <a:gridCol w="503309"/>
                <a:gridCol w="503309"/>
                <a:gridCol w="503309"/>
                <a:gridCol w="503309"/>
                <a:gridCol w="503309"/>
                <a:gridCol w="503309"/>
                <a:gridCol w="503309"/>
                <a:gridCol w="503309"/>
                <a:gridCol w="503309"/>
                <a:gridCol w="503309"/>
                <a:gridCol w="503309"/>
                <a:gridCol w="503309"/>
                <a:gridCol w="503309"/>
                <a:gridCol w="503309"/>
                <a:gridCol w="503309"/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종합</a:t>
                      </a:r>
                      <a:endParaRPr lang="en-US" altLang="ko-KR" sz="900" b="0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만족도</a:t>
                      </a:r>
                      <a:endParaRPr lang="ko-KR" altLang="en-US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사회</a:t>
                      </a:r>
                      <a:endParaRPr lang="en-US" altLang="ko-KR" sz="900" b="0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복지</a:t>
                      </a:r>
                      <a:endParaRPr lang="en-US" altLang="ko-KR" sz="900" b="0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학과</a:t>
                      </a:r>
                      <a:endParaRPr lang="en-US" altLang="ko-KR" sz="900" b="0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en-US" altLang="ko-KR" sz="8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8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전공심화</a:t>
                      </a:r>
                      <a:r>
                        <a:rPr lang="en-US" altLang="ko-KR" sz="8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보건</a:t>
                      </a:r>
                      <a:endParaRPr lang="en-US" altLang="ko-KR" sz="900" b="0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의료</a:t>
                      </a:r>
                      <a:endParaRPr lang="en-US" altLang="ko-KR" sz="900" b="0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행정</a:t>
                      </a:r>
                      <a:endParaRPr lang="en-US" altLang="ko-KR" sz="900" b="0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학과</a:t>
                      </a:r>
                      <a:endParaRPr lang="ko-KR" altLang="en-US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spc="-100" baseline="0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간호과</a:t>
                      </a:r>
                      <a:endParaRPr lang="ko-KR" altLang="en-US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안경</a:t>
                      </a:r>
                      <a:endParaRPr lang="en-US" altLang="ko-KR" sz="900" b="0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광학과</a:t>
                      </a:r>
                      <a:endParaRPr lang="ko-KR" altLang="en-US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아동</a:t>
                      </a:r>
                      <a:endParaRPr lang="en-US" altLang="ko-KR" sz="900" b="0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보육</a:t>
                      </a:r>
                      <a:endParaRPr lang="en-US" altLang="ko-KR" sz="900" b="0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학과</a:t>
                      </a:r>
                      <a:endParaRPr lang="en-US" altLang="ko-KR" sz="900" b="0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en-US" altLang="ko-KR" sz="8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8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전공심화</a:t>
                      </a:r>
                      <a:r>
                        <a:rPr lang="en-US" altLang="ko-KR" sz="8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유아</a:t>
                      </a:r>
                      <a:endParaRPr lang="en-US" altLang="ko-KR" sz="900" b="0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교육</a:t>
                      </a:r>
                      <a:endParaRPr lang="en-US" altLang="ko-KR" sz="900" b="0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학과</a:t>
                      </a:r>
                      <a:endParaRPr lang="en-US" altLang="ko-KR" sz="900" b="0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en-US" altLang="ko-KR" sz="8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8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전공심화</a:t>
                      </a:r>
                      <a:r>
                        <a:rPr lang="en-US" altLang="ko-KR" sz="8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spc="-100" baseline="0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뷰티</a:t>
                      </a:r>
                      <a:endParaRPr lang="en-US" altLang="ko-KR" sz="900" b="0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디자인과</a:t>
                      </a:r>
                      <a:endParaRPr lang="en-US" altLang="ko-KR" sz="900" b="0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컴퓨터</a:t>
                      </a:r>
                      <a:endParaRPr lang="en-US" altLang="ko-KR" sz="900" b="0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정보</a:t>
                      </a:r>
                      <a:endParaRPr lang="en-US" altLang="ko-KR" sz="900" b="0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통신과</a:t>
                      </a:r>
                      <a:endParaRPr lang="ko-KR" altLang="en-US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호텔관광</a:t>
                      </a:r>
                      <a:endParaRPr lang="en-US" altLang="ko-KR" sz="900" b="0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경영과</a:t>
                      </a:r>
                      <a:endParaRPr lang="en-US" altLang="ko-KR" sz="900" b="0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en-US" altLang="ko-KR" sz="8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8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전공심화</a:t>
                      </a:r>
                      <a:r>
                        <a:rPr lang="en-US" altLang="ko-KR" sz="8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8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향후</a:t>
                      </a:r>
                      <a:endParaRPr lang="en-US" altLang="ko-KR" sz="900" b="0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발전</a:t>
                      </a:r>
                      <a:endParaRPr lang="en-US" altLang="ko-KR" sz="900" b="0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가능성</a:t>
                      </a:r>
                      <a:endParaRPr lang="ko-KR" altLang="en-US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인성</a:t>
                      </a:r>
                      <a:endParaRPr lang="en-US" altLang="ko-KR" sz="900" b="0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함양을</a:t>
                      </a:r>
                      <a:endParaRPr lang="en-US" altLang="ko-KR" sz="900" b="0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위한</a:t>
                      </a:r>
                      <a:endParaRPr lang="en-US" altLang="ko-KR" sz="900" b="0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진로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지도</a:t>
                      </a:r>
                      <a:endParaRPr lang="ko-KR" altLang="en-US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우수한</a:t>
                      </a:r>
                      <a:endParaRPr lang="en-US" altLang="ko-KR" sz="900" b="0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교수진 </a:t>
                      </a:r>
                      <a:endParaRPr lang="en-US" altLang="ko-KR" sz="900" b="0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확보</a:t>
                      </a:r>
                      <a:endParaRPr lang="ko-KR" altLang="en-US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지역사회</a:t>
                      </a:r>
                      <a:endParaRPr lang="en-US" altLang="ko-KR" sz="900" b="0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발전 기여</a:t>
                      </a:r>
                      <a:endParaRPr lang="ko-KR" altLang="en-US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기숙사</a:t>
                      </a:r>
                      <a:endParaRPr lang="en-US" altLang="ko-KR" sz="900" b="0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시설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및 </a:t>
                      </a:r>
                      <a:endParaRPr lang="en-US" altLang="ko-KR" sz="900" b="0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생활 </a:t>
                      </a:r>
                      <a:endParaRPr lang="ko-KR" altLang="en-US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학교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학생</a:t>
                      </a:r>
                      <a:endParaRPr lang="en-US" altLang="ko-KR" sz="900" b="0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정보 공유</a:t>
                      </a:r>
                      <a:endParaRPr lang="ko-KR" altLang="en-US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편리한 </a:t>
                      </a:r>
                      <a:endParaRPr lang="en-US" altLang="ko-KR" sz="900" b="0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통학 </a:t>
                      </a:r>
                      <a:endParaRPr lang="en-US" altLang="ko-KR" sz="900" b="0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교통편 </a:t>
                      </a:r>
                      <a:endParaRPr lang="en-US" altLang="ko-KR" sz="900" b="0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제공</a:t>
                      </a:r>
                      <a:endParaRPr lang="ko-KR" altLang="en-US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주변인 </a:t>
                      </a:r>
                      <a:endParaRPr lang="en-US" altLang="ko-KR" sz="900" b="0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평가</a:t>
                      </a:r>
                      <a:endParaRPr lang="en-US" altLang="ko-KR" sz="900" b="0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긍정적</a:t>
                      </a:r>
                      <a:endParaRPr lang="ko-KR" altLang="en-US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5" name="직선 연결선 24"/>
          <p:cNvCxnSpPr/>
          <p:nvPr/>
        </p:nvCxnSpPr>
        <p:spPr>
          <a:xfrm>
            <a:off x="920552" y="3004242"/>
            <a:ext cx="0" cy="280800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/>
          <p:cNvCxnSpPr/>
          <p:nvPr/>
        </p:nvCxnSpPr>
        <p:spPr>
          <a:xfrm>
            <a:off x="2936776" y="3004242"/>
            <a:ext cx="0" cy="280800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/>
          <p:cNvCxnSpPr/>
          <p:nvPr/>
        </p:nvCxnSpPr>
        <p:spPr>
          <a:xfrm>
            <a:off x="5457056" y="2996952"/>
            <a:ext cx="0" cy="280800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/>
          <p:cNvCxnSpPr/>
          <p:nvPr/>
        </p:nvCxnSpPr>
        <p:spPr>
          <a:xfrm>
            <a:off x="7481826" y="2997264"/>
            <a:ext cx="0" cy="280800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표 29"/>
          <p:cNvGraphicFramePr>
            <a:graphicFrameLocks noGrp="1"/>
          </p:cNvGraphicFramePr>
          <p:nvPr>
            <p:extLst/>
          </p:nvPr>
        </p:nvGraphicFramePr>
        <p:xfrm>
          <a:off x="920553" y="5857999"/>
          <a:ext cx="2016224" cy="238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3878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1" dirty="0" smtClean="0">
                          <a:solidFill>
                            <a:schemeClr val="tx1"/>
                          </a:solidFill>
                          <a:latin typeface="Trebuchet MS" pitchFamily="34" charset="0"/>
                          <a:ea typeface="맑은 고딕" pitchFamily="50" charset="-127"/>
                        </a:rPr>
                        <a:t>종합만족도 상위 학과</a:t>
                      </a:r>
                      <a:endParaRPr lang="ko-KR" altLang="en-US" sz="900" b="1" dirty="0">
                        <a:solidFill>
                          <a:schemeClr val="tx1"/>
                        </a:solidFill>
                        <a:latin typeface="Trebuchet MS" pitchFamily="34" charset="0"/>
                        <a:ea typeface="맑은 고딕" pitchFamily="50" charset="-127"/>
                      </a:endParaRPr>
                    </a:p>
                  </a:txBody>
                  <a:tcPr marL="0" marR="0" marT="3600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" name="표 30"/>
          <p:cNvGraphicFramePr>
            <a:graphicFrameLocks noGrp="1"/>
          </p:cNvGraphicFramePr>
          <p:nvPr>
            <p:extLst/>
          </p:nvPr>
        </p:nvGraphicFramePr>
        <p:xfrm>
          <a:off x="2996560" y="5857998"/>
          <a:ext cx="2460495" cy="238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04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3878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1" dirty="0" smtClean="0">
                          <a:solidFill>
                            <a:schemeClr val="tx1"/>
                          </a:solidFill>
                          <a:latin typeface="Trebuchet MS" pitchFamily="34" charset="0"/>
                          <a:ea typeface="맑은 고딕" pitchFamily="50" charset="-127"/>
                        </a:rPr>
                        <a:t>종합만족도 하위 학과</a:t>
                      </a:r>
                      <a:endParaRPr lang="ko-KR" altLang="en-US" sz="900" b="1" dirty="0">
                        <a:solidFill>
                          <a:schemeClr val="tx1"/>
                        </a:solidFill>
                        <a:latin typeface="Trebuchet MS" pitchFamily="34" charset="0"/>
                        <a:ea typeface="맑은 고딕" pitchFamily="50" charset="-127"/>
                      </a:endParaRPr>
                    </a:p>
                  </a:txBody>
                  <a:tcPr marL="0" marR="0" marT="3600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2" name="표 31"/>
          <p:cNvGraphicFramePr>
            <a:graphicFrameLocks noGrp="1"/>
          </p:cNvGraphicFramePr>
          <p:nvPr>
            <p:extLst/>
          </p:nvPr>
        </p:nvGraphicFramePr>
        <p:xfrm>
          <a:off x="5508373" y="5857997"/>
          <a:ext cx="1973453" cy="238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34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3878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1" dirty="0" smtClean="0">
                          <a:solidFill>
                            <a:schemeClr val="tx1"/>
                          </a:solidFill>
                          <a:latin typeface="Trebuchet MS" pitchFamily="34" charset="0"/>
                          <a:ea typeface="맑은 고딕" pitchFamily="50" charset="-127"/>
                        </a:rPr>
                        <a:t>상위 세부항목</a:t>
                      </a:r>
                      <a:endParaRPr lang="ko-KR" altLang="en-US" sz="900" b="1" dirty="0">
                        <a:solidFill>
                          <a:schemeClr val="tx1"/>
                        </a:solidFill>
                        <a:latin typeface="Trebuchet MS" pitchFamily="34" charset="0"/>
                        <a:ea typeface="맑은 고딕" pitchFamily="50" charset="-127"/>
                      </a:endParaRPr>
                    </a:p>
                  </a:txBody>
                  <a:tcPr marL="0" marR="0" marT="3600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3" name="표 32"/>
          <p:cNvGraphicFramePr>
            <a:graphicFrameLocks noGrp="1"/>
          </p:cNvGraphicFramePr>
          <p:nvPr>
            <p:extLst/>
          </p:nvPr>
        </p:nvGraphicFramePr>
        <p:xfrm>
          <a:off x="7533144" y="5857997"/>
          <a:ext cx="1952433" cy="238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24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3878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1" dirty="0" smtClean="0">
                          <a:solidFill>
                            <a:schemeClr val="tx1"/>
                          </a:solidFill>
                          <a:latin typeface="Trebuchet MS" pitchFamily="34" charset="0"/>
                          <a:ea typeface="맑은 고딕" pitchFamily="50" charset="-127"/>
                        </a:rPr>
                        <a:t>하위 세부항목</a:t>
                      </a:r>
                      <a:endParaRPr lang="ko-KR" altLang="en-US" sz="900" b="1" dirty="0">
                        <a:solidFill>
                          <a:schemeClr val="tx1"/>
                        </a:solidFill>
                        <a:latin typeface="Trebuchet MS" pitchFamily="34" charset="0"/>
                        <a:ea typeface="맑은 고딕" pitchFamily="50" charset="-127"/>
                      </a:endParaRPr>
                    </a:p>
                  </a:txBody>
                  <a:tcPr marL="0" marR="0" marT="3600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0" name="직선 연결선 19"/>
          <p:cNvCxnSpPr/>
          <p:nvPr/>
        </p:nvCxnSpPr>
        <p:spPr>
          <a:xfrm>
            <a:off x="417000" y="4100872"/>
            <a:ext cx="9072000" cy="0"/>
          </a:xfrm>
          <a:prstGeom prst="line">
            <a:avLst/>
          </a:prstGeom>
          <a:ln w="15875" cmpd="sng">
            <a:solidFill>
              <a:srgbClr val="C00000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82892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결과 요약 및 제언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/>
              <a:t>2) </a:t>
            </a:r>
            <a:r>
              <a:rPr lang="ko-KR" altLang="en-US" dirty="0" smtClean="0"/>
              <a:t>제언</a:t>
            </a:r>
            <a:endParaRPr lang="ko-KR" altLang="en-US" dirty="0"/>
          </a:p>
        </p:txBody>
      </p:sp>
      <p:grpSp>
        <p:nvGrpSpPr>
          <p:cNvPr id="4" name="그룹 3"/>
          <p:cNvGrpSpPr/>
          <p:nvPr/>
        </p:nvGrpSpPr>
        <p:grpSpPr>
          <a:xfrm>
            <a:off x="368448" y="2815062"/>
            <a:ext cx="9217027" cy="1751997"/>
            <a:chOff x="344486" y="3256503"/>
            <a:chExt cx="9217027" cy="1751997"/>
          </a:xfrm>
        </p:grpSpPr>
        <p:grpSp>
          <p:nvGrpSpPr>
            <p:cNvPr id="115" name="그룹 114"/>
            <p:cNvGrpSpPr/>
            <p:nvPr/>
          </p:nvGrpSpPr>
          <p:grpSpPr>
            <a:xfrm>
              <a:off x="344486" y="3256503"/>
              <a:ext cx="9217027" cy="1730238"/>
              <a:chOff x="344486" y="2866645"/>
              <a:chExt cx="9217027" cy="1730238"/>
            </a:xfrm>
          </p:grpSpPr>
          <p:sp>
            <p:nvSpPr>
              <p:cNvPr id="117" name="직사각형 116"/>
              <p:cNvSpPr/>
              <p:nvPr/>
            </p:nvSpPr>
            <p:spPr>
              <a:xfrm>
                <a:off x="344488" y="3135274"/>
                <a:ext cx="9217025" cy="146160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ko-KR" altLang="en-US" sz="1600" smtClean="0">
                  <a:solidFill>
                    <a:prstClr val="white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118" name="양쪽 모서리가 둥근 사각형 7"/>
              <p:cNvSpPr/>
              <p:nvPr/>
            </p:nvSpPr>
            <p:spPr bwMode="auto">
              <a:xfrm rot="10800000">
                <a:off x="344487" y="3140604"/>
                <a:ext cx="9217025" cy="45719"/>
              </a:xfrm>
              <a:prstGeom prst="roundRect">
                <a:avLst>
                  <a:gd name="adj" fmla="val 50000"/>
                </a:avLst>
              </a:prstGeom>
              <a:solidFill>
                <a:srgbClr val="195C91"/>
              </a:solidFill>
              <a:ln w="114300" cap="flat" cmpd="sng" algn="ctr">
                <a:noFill/>
                <a:prstDash val="solid"/>
                <a:miter lim="800000"/>
              </a:ln>
              <a:effectLst/>
              <a:extLst/>
            </p:spPr>
            <p:txBody>
              <a:bodyPr rtlCol="0" anchor="ctr"/>
              <a:lstStyle>
                <a:defPPr>
                  <a:defRPr lang="en-A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7859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5718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435775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914367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392960" algn="l" defTabSz="95718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871552" algn="l" defTabSz="95718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350144" algn="l" defTabSz="95718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28734" algn="l" defTabSz="95718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latinLnBrk="0">
                  <a:defRPr/>
                </a:pPr>
                <a:endParaRPr kumimoji="0" lang="ko-KR" altLang="en-US">
                  <a:solidFill>
                    <a:prstClr val="white"/>
                  </a:solidFill>
                  <a:latin typeface="Trebuchet MS" panose="020B0603020202020204" pitchFamily="34" charset="0"/>
                </a:endParaRPr>
              </a:p>
            </p:txBody>
          </p:sp>
          <p:grpSp>
            <p:nvGrpSpPr>
              <p:cNvPr id="119" name="그룹 118"/>
              <p:cNvGrpSpPr/>
              <p:nvPr/>
            </p:nvGrpSpPr>
            <p:grpSpPr>
              <a:xfrm>
                <a:off x="657768" y="3330088"/>
                <a:ext cx="358851" cy="295658"/>
                <a:chOff x="452277" y="6261490"/>
                <a:chExt cx="358851" cy="295658"/>
              </a:xfrm>
            </p:grpSpPr>
            <p:sp>
              <p:nvSpPr>
                <p:cNvPr id="122" name="직사각형 121"/>
                <p:cNvSpPr/>
                <p:nvPr/>
              </p:nvSpPr>
              <p:spPr>
                <a:xfrm>
                  <a:off x="626397" y="6261490"/>
                  <a:ext cx="184731" cy="2956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latinLnBrk="0">
                    <a:lnSpc>
                      <a:spcPct val="110000"/>
                    </a:lnSpc>
                    <a:spcBef>
                      <a:spcPts val="300"/>
                    </a:spcBef>
                    <a:buClr>
                      <a:srgbClr val="007BF6"/>
                    </a:buClr>
                    <a:buSzPct val="80000"/>
                  </a:pPr>
                  <a:endParaRPr kumimoji="0" lang="ko-KR" altLang="en-US" sz="1300" b="1" kern="0" dirty="0">
                    <a:ln>
                      <a:solidFill>
                        <a:prstClr val="white">
                          <a:alpha val="0"/>
                        </a:prstClr>
                      </a:solidFill>
                    </a:ln>
                    <a:solidFill>
                      <a:srgbClr val="00549F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grpSp>
              <p:nvGrpSpPr>
                <p:cNvPr id="123" name="그룹 122"/>
                <p:cNvGrpSpPr/>
                <p:nvPr/>
              </p:nvGrpSpPr>
              <p:grpSpPr>
                <a:xfrm>
                  <a:off x="452277" y="6326623"/>
                  <a:ext cx="218910" cy="182128"/>
                  <a:chOff x="373227" y="6326622"/>
                  <a:chExt cx="546568" cy="397998"/>
                </a:xfrm>
              </p:grpSpPr>
              <p:sp>
                <p:nvSpPr>
                  <p:cNvPr id="124" name="원형 123"/>
                  <p:cNvSpPr/>
                  <p:nvPr/>
                </p:nvSpPr>
                <p:spPr>
                  <a:xfrm rot="5400000" flipH="1">
                    <a:off x="352736" y="6349824"/>
                    <a:ext cx="316677" cy="275695"/>
                  </a:xfrm>
                  <a:prstGeom prst="pie">
                    <a:avLst/>
                  </a:prstGeom>
                  <a:solidFill>
                    <a:srgbClr val="195C9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fontAlgn="auto" latinLnBrk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ko-KR" altLang="en-US" kern="0" smtClean="0">
                      <a:solidFill>
                        <a:prstClr val="white"/>
                      </a:solidFill>
                      <a:latin typeface="Trebuchet MS" panose="020B0603020202020204" pitchFamily="34" charset="0"/>
                      <a:ea typeface="맑은 고딕" panose="020B0503020000020004" pitchFamily="50" charset="-127"/>
                    </a:endParaRPr>
                  </a:p>
                </p:txBody>
              </p:sp>
              <p:sp>
                <p:nvSpPr>
                  <p:cNvPr id="125" name="오른쪽 화살표 124"/>
                  <p:cNvSpPr/>
                  <p:nvPr/>
                </p:nvSpPr>
                <p:spPr>
                  <a:xfrm>
                    <a:off x="498690" y="6326622"/>
                    <a:ext cx="421105" cy="397998"/>
                  </a:xfrm>
                  <a:prstGeom prst="rightArrow">
                    <a:avLst>
                      <a:gd name="adj1" fmla="val 60756"/>
                      <a:gd name="adj2" fmla="val 45153"/>
                    </a:avLst>
                  </a:prstGeom>
                  <a:solidFill>
                    <a:srgbClr val="195C9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fontAlgn="auto" latinLnBrk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ko-KR" altLang="en-US" kern="0" smtClean="0">
                      <a:solidFill>
                        <a:prstClr val="white"/>
                      </a:solidFill>
                      <a:latin typeface="Trebuchet MS" panose="020B0603020202020204" pitchFamily="34" charset="0"/>
                      <a:ea typeface="맑은 고딕" panose="020B0503020000020004" pitchFamily="50" charset="-127"/>
                    </a:endParaRPr>
                  </a:p>
                </p:txBody>
              </p:sp>
            </p:grpSp>
          </p:grpSp>
          <p:sp>
            <p:nvSpPr>
              <p:cNvPr id="120" name="직사각형 119"/>
              <p:cNvSpPr/>
              <p:nvPr/>
            </p:nvSpPr>
            <p:spPr>
              <a:xfrm>
                <a:off x="1000548" y="3364278"/>
                <a:ext cx="8344940" cy="10618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ko-KR" altLang="en-US" sz="1200" b="1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srgbClr val="195C91"/>
                    </a:solidFill>
                    <a:latin typeface="맑은 고딕"/>
                    <a:ea typeface="맑은 고딕"/>
                  </a:rPr>
                  <a:t>학교</a:t>
                </a:r>
                <a:r>
                  <a:rPr lang="en-US" altLang="ko-KR" sz="1200" b="1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srgbClr val="195C91"/>
                    </a:solidFill>
                    <a:latin typeface="맑은 고딕"/>
                    <a:ea typeface="맑은 고딕"/>
                  </a:rPr>
                  <a:t> </a:t>
                </a:r>
                <a:r>
                  <a:rPr lang="ko-KR" altLang="en-US" sz="1200" b="1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srgbClr val="195C91"/>
                    </a:solidFill>
                    <a:latin typeface="맑은 고딕"/>
                    <a:ea typeface="맑은 고딕"/>
                  </a:rPr>
                  <a:t>및 학생에 대한 정보 공유는 만족도가 낮은 편이며</a:t>
                </a:r>
                <a:r>
                  <a:rPr lang="en-US" altLang="ko-KR" sz="1200" b="1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srgbClr val="195C91"/>
                    </a:solidFill>
                    <a:latin typeface="맑은 고딕"/>
                    <a:ea typeface="맑은 고딕"/>
                  </a:rPr>
                  <a:t>, Action Matrix </a:t>
                </a:r>
                <a:r>
                  <a:rPr lang="ko-KR" altLang="en-US" sz="1200" b="1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srgbClr val="195C91"/>
                    </a:solidFill>
                    <a:latin typeface="맑은 고딕"/>
                    <a:ea typeface="맑은 고딕"/>
                  </a:rPr>
                  <a:t>분석 결과에서도 중점 개선 영역으로 분류됨</a:t>
                </a:r>
                <a:endParaRPr lang="en-US" altLang="ko-KR" sz="1200" b="1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srgbClr val="195C91"/>
                  </a:solidFill>
                  <a:latin typeface="맑은 고딕"/>
                  <a:ea typeface="맑은 고딕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ko-KR" sz="700" b="1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srgbClr val="195C91"/>
                    </a:solidFill>
                    <a:latin typeface="맑은 고딕"/>
                    <a:ea typeface="맑은 고딕"/>
                  </a:rPr>
                  <a:t> 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ko-KR" sz="1100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  <a:t>- </a:t>
                </a:r>
                <a:r>
                  <a:rPr lang="ko-KR" altLang="en-US" sz="1100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  <a:t>대학 전체 또는 행정부서</a:t>
                </a:r>
                <a:r>
                  <a:rPr lang="en-US" altLang="ko-KR" sz="1100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  <a:t>, </a:t>
                </a:r>
                <a:r>
                  <a:rPr lang="ko-KR" altLang="en-US" sz="1100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  <a:t>학과가 함께 학부모가 자녀의 캠퍼스 생활을 이해하고</a:t>
                </a:r>
                <a:r>
                  <a:rPr lang="en-US" altLang="ko-KR" sz="1100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  <a:t>, </a:t>
                </a:r>
                <a:r>
                  <a:rPr lang="ko-KR" altLang="en-US" sz="1100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  <a:t>대학 내 학부모 역할을 증대시키기 위한</a:t>
                </a:r>
                <a:r>
                  <a:rPr lang="en-US" altLang="ko-KR" sz="1100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  <a:t/>
                </a:r>
                <a:br>
                  <a:rPr lang="en-US" altLang="ko-KR" sz="1100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</a:br>
                <a:r>
                  <a:rPr lang="en-US" altLang="ko-KR" sz="1100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  <a:t>  </a:t>
                </a:r>
                <a:r>
                  <a:rPr lang="ko-KR" altLang="en-US" sz="1100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  <a:t>원활한 소통의 장을 마련해야 할 것으로 보여짐</a:t>
                </a:r>
                <a:r>
                  <a:rPr lang="en-US" altLang="ko-KR" sz="1100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  <a:t>,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altLang="ko-KR" sz="110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ko-KR" sz="1100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  <a:t>- </a:t>
                </a:r>
                <a:r>
                  <a:rPr lang="ko-KR" altLang="en-US" sz="1100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  <a:t>정기적인 학내 소식 등을 홈페이지 및 학부모 대상 안내장</a:t>
                </a:r>
                <a:r>
                  <a:rPr lang="en-US" altLang="ko-KR" sz="1100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  <a:t>, SNS </a:t>
                </a:r>
                <a:r>
                  <a:rPr lang="ko-KR" altLang="en-US" sz="1100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  <a:t>등을 통한 홍보를 고려해야 할 필요성이 있음</a:t>
                </a:r>
                <a:r>
                  <a:rPr lang="en-US" altLang="ko-KR" sz="1100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  <a:t>.</a:t>
                </a:r>
              </a:p>
            </p:txBody>
          </p:sp>
          <p:sp>
            <p:nvSpPr>
              <p:cNvPr id="121" name="직사각형 120"/>
              <p:cNvSpPr/>
              <p:nvPr/>
            </p:nvSpPr>
            <p:spPr bwMode="auto">
              <a:xfrm>
                <a:off x="344486" y="2866645"/>
                <a:ext cx="2459006" cy="18466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>
                <a:spAutoFit/>
              </a:bodyPr>
              <a:lstStyle/>
              <a:p>
                <a:pPr marL="273050" indent="-273050">
                  <a:buClr>
                    <a:srgbClr val="0A438B"/>
                  </a:buClr>
                  <a:buFont typeface="Wingdings" panose="05000000000000000000" pitchFamily="2" charset="2"/>
                  <a:buChar char="&amp;"/>
                  <a:defRPr/>
                </a:pPr>
                <a:r>
                  <a:rPr lang="en-US" altLang="ko-KR" sz="1200" b="1" spc="-15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Trebuchet MS" pitchFamily="34" charset="0"/>
                  </a:rPr>
                  <a:t>2</a:t>
                </a:r>
                <a:r>
                  <a:rPr lang="en-US" altLang="ko-KR" sz="1200" b="1" spc="-150" dirty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Trebuchet MS" pitchFamily="34" charset="0"/>
                  </a:rPr>
                  <a:t>. </a:t>
                </a:r>
                <a:r>
                  <a:rPr lang="ko-KR" altLang="en-US" sz="1200" b="1" spc="-15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Trebuchet MS" pitchFamily="34" charset="0"/>
                  </a:rPr>
                  <a:t>학교 및 학생에 대한 정보 전달 강화</a:t>
                </a:r>
                <a:endParaRPr lang="ko-KR" altLang="en-US" sz="1200" b="1" spc="-15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Trebuchet MS" pitchFamily="34" charset="0"/>
                </a:endParaRPr>
              </a:p>
            </p:txBody>
          </p:sp>
        </p:grpSp>
        <p:sp>
          <p:nvSpPr>
            <p:cNvPr id="116" name="양쪽 모서리가 둥근 사각형 7"/>
            <p:cNvSpPr/>
            <p:nvPr/>
          </p:nvSpPr>
          <p:spPr bwMode="auto">
            <a:xfrm rot="10800000">
              <a:off x="344486" y="4962781"/>
              <a:ext cx="9217025" cy="45719"/>
            </a:xfrm>
            <a:prstGeom prst="roundRect">
              <a:avLst>
                <a:gd name="adj" fmla="val 50000"/>
              </a:avLst>
            </a:prstGeom>
            <a:solidFill>
              <a:srgbClr val="195C91"/>
            </a:solidFill>
            <a:ln w="114300" cap="flat" cmpd="sng" algn="ctr">
              <a:noFill/>
              <a:prstDash val="solid"/>
              <a:miter lim="800000"/>
            </a:ln>
            <a:effectLst/>
            <a:extLst/>
          </p:spPr>
          <p:txBody>
            <a:bodyPr rtlCol="0" anchor="ctr"/>
            <a:lstStyle>
              <a:defPPr>
                <a:defRPr lang="en-A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7859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5718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35775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14367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392960" algn="l" defTabSz="95718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871552" algn="l" defTabSz="95718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350144" algn="l" defTabSz="95718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28734" algn="l" defTabSz="95718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latinLnBrk="0">
                <a:defRPr/>
              </a:pPr>
              <a:endParaRPr kumimoji="0" lang="ko-KR" altLang="en-US">
                <a:solidFill>
                  <a:prstClr val="white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342130" y="1053000"/>
            <a:ext cx="9243342" cy="1709672"/>
            <a:chOff x="342130" y="1267854"/>
            <a:chExt cx="9243342" cy="1709672"/>
          </a:xfrm>
        </p:grpSpPr>
        <p:sp>
          <p:nvSpPr>
            <p:cNvPr id="105" name="직사각형 104"/>
            <p:cNvSpPr/>
            <p:nvPr/>
          </p:nvSpPr>
          <p:spPr>
            <a:xfrm>
              <a:off x="344488" y="1555887"/>
              <a:ext cx="9217025" cy="133923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ko-KR" altLang="en-US" sz="1600" smtClean="0">
                <a:solidFill>
                  <a:prstClr val="white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06" name="양쪽 모서리가 둥근 사각형 7"/>
            <p:cNvSpPr/>
            <p:nvPr/>
          </p:nvSpPr>
          <p:spPr bwMode="auto">
            <a:xfrm rot="10800000">
              <a:off x="344487" y="1561218"/>
              <a:ext cx="9217025" cy="45719"/>
            </a:xfrm>
            <a:prstGeom prst="roundRect">
              <a:avLst>
                <a:gd name="adj" fmla="val 50000"/>
              </a:avLst>
            </a:prstGeom>
            <a:solidFill>
              <a:srgbClr val="195C91"/>
            </a:solidFill>
            <a:ln w="114300" cap="flat" cmpd="sng" algn="ctr">
              <a:noFill/>
              <a:prstDash val="solid"/>
              <a:miter lim="800000"/>
            </a:ln>
            <a:effectLst/>
            <a:extLst/>
          </p:spPr>
          <p:txBody>
            <a:bodyPr rtlCol="0" anchor="ctr"/>
            <a:lstStyle>
              <a:defPPr>
                <a:defRPr lang="en-A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7859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5718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35775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14367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392960" algn="l" defTabSz="95718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871552" algn="l" defTabSz="95718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350144" algn="l" defTabSz="95718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28734" algn="l" defTabSz="95718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latinLnBrk="0">
                <a:defRPr/>
              </a:pPr>
              <a:endParaRPr kumimoji="0" lang="ko-KR" altLang="en-US">
                <a:solidFill>
                  <a:prstClr val="white"/>
                </a:solidFill>
                <a:latin typeface="Trebuchet MS" panose="020B0603020202020204" pitchFamily="34" charset="0"/>
              </a:endParaRPr>
            </a:p>
          </p:txBody>
        </p:sp>
        <p:grpSp>
          <p:nvGrpSpPr>
            <p:cNvPr id="107" name="그룹 106"/>
            <p:cNvGrpSpPr/>
            <p:nvPr/>
          </p:nvGrpSpPr>
          <p:grpSpPr>
            <a:xfrm>
              <a:off x="657768" y="1750702"/>
              <a:ext cx="358851" cy="295658"/>
              <a:chOff x="452277" y="6261490"/>
              <a:chExt cx="358851" cy="295658"/>
            </a:xfrm>
          </p:grpSpPr>
          <p:sp>
            <p:nvSpPr>
              <p:cNvPr id="110" name="직사각형 109"/>
              <p:cNvSpPr/>
              <p:nvPr/>
            </p:nvSpPr>
            <p:spPr>
              <a:xfrm>
                <a:off x="626397" y="6261490"/>
                <a:ext cx="184731" cy="2956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latinLnBrk="0">
                  <a:lnSpc>
                    <a:spcPct val="110000"/>
                  </a:lnSpc>
                  <a:spcBef>
                    <a:spcPts val="300"/>
                  </a:spcBef>
                  <a:buClr>
                    <a:srgbClr val="007BF6"/>
                  </a:buClr>
                  <a:buSzPct val="80000"/>
                </a:pPr>
                <a:endParaRPr kumimoji="0" lang="ko-KR" altLang="en-US" sz="1300" b="1" kern="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rgbClr val="00549F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endParaRPr>
              </a:p>
            </p:txBody>
          </p:sp>
          <p:grpSp>
            <p:nvGrpSpPr>
              <p:cNvPr id="111" name="그룹 110"/>
              <p:cNvGrpSpPr/>
              <p:nvPr/>
            </p:nvGrpSpPr>
            <p:grpSpPr>
              <a:xfrm>
                <a:off x="452277" y="6326623"/>
                <a:ext cx="218910" cy="182128"/>
                <a:chOff x="373227" y="6326622"/>
                <a:chExt cx="546568" cy="397998"/>
              </a:xfrm>
            </p:grpSpPr>
            <p:sp>
              <p:nvSpPr>
                <p:cNvPr id="112" name="원형 111"/>
                <p:cNvSpPr/>
                <p:nvPr/>
              </p:nvSpPr>
              <p:spPr>
                <a:xfrm rot="5400000" flipH="1">
                  <a:off x="352736" y="6349824"/>
                  <a:ext cx="316677" cy="275695"/>
                </a:xfrm>
                <a:prstGeom prst="pie">
                  <a:avLst/>
                </a:prstGeom>
                <a:solidFill>
                  <a:srgbClr val="195C9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 latinLnBrk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kern="0" smtClean="0">
                    <a:solidFill>
                      <a:prstClr val="white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113" name="오른쪽 화살표 112"/>
                <p:cNvSpPr/>
                <p:nvPr/>
              </p:nvSpPr>
              <p:spPr>
                <a:xfrm>
                  <a:off x="498690" y="6326622"/>
                  <a:ext cx="421105" cy="397998"/>
                </a:xfrm>
                <a:prstGeom prst="rightArrow">
                  <a:avLst>
                    <a:gd name="adj1" fmla="val 60756"/>
                    <a:gd name="adj2" fmla="val 45153"/>
                  </a:avLst>
                </a:prstGeom>
                <a:solidFill>
                  <a:srgbClr val="195C9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 latinLnBrk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kern="0" smtClean="0">
                    <a:solidFill>
                      <a:prstClr val="white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</p:grpSp>
        </p:grpSp>
        <p:sp>
          <p:nvSpPr>
            <p:cNvPr id="108" name="직사각형 107"/>
            <p:cNvSpPr/>
            <p:nvPr/>
          </p:nvSpPr>
          <p:spPr>
            <a:xfrm>
              <a:off x="1000547" y="1784892"/>
              <a:ext cx="8584925" cy="11926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ko-KR" altLang="en-US" sz="1200" b="1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srgbClr val="195C91"/>
                  </a:solidFill>
                  <a:latin typeface="맑은 고딕"/>
                  <a:ea typeface="맑은 고딕"/>
                </a:rPr>
                <a:t>재학생과 마찬가지로 시설 공간에 대한 항목인 </a:t>
              </a:r>
              <a:r>
                <a:rPr lang="en-US" altLang="ko-KR" sz="1200" b="1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srgbClr val="195C91"/>
                  </a:solidFill>
                  <a:latin typeface="맑은 고딕"/>
                  <a:ea typeface="맑은 고딕"/>
                </a:rPr>
                <a:t>‘</a:t>
              </a:r>
              <a:r>
                <a:rPr lang="ko-KR" altLang="en-US" sz="1200" b="1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srgbClr val="195C91"/>
                  </a:solidFill>
                  <a:latin typeface="맑은 고딕"/>
                  <a:ea typeface="맑은 고딕"/>
                </a:rPr>
                <a:t>교육시설 및 복지시설</a:t>
              </a:r>
              <a:r>
                <a:rPr lang="en-US" altLang="ko-KR" sz="1200" b="1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srgbClr val="195C91"/>
                  </a:solidFill>
                  <a:latin typeface="맑은 고딕"/>
                  <a:ea typeface="맑은 고딕"/>
                </a:rPr>
                <a:t>‘ </a:t>
              </a:r>
              <a:r>
                <a:rPr lang="ko-KR" altLang="en-US" sz="1200" b="1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srgbClr val="195C91"/>
                  </a:solidFill>
                  <a:latin typeface="맑은 고딕"/>
                  <a:ea typeface="맑은 고딕"/>
                </a:rPr>
                <a:t>항목이 중점개선 영역으로 도출됨</a:t>
              </a:r>
              <a:endParaRPr lang="en-US" altLang="ko-KR" sz="1050" spc="-100" dirty="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195C91"/>
                </a:solidFill>
                <a:latin typeface="맑은 고딕"/>
                <a:ea typeface="맑은 고딕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70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05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- </a:t>
              </a:r>
              <a:r>
                <a:rPr lang="ko-KR" altLang="en-US" sz="105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교육시설 및 복지서실이 중점 개선 영역으로 도출된 만큼</a:t>
              </a:r>
              <a:r>
                <a:rPr lang="en-US" altLang="ko-KR" sz="105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, </a:t>
              </a:r>
              <a:r>
                <a:rPr lang="ko-KR" altLang="en-US" sz="105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교육시설과 복지시설의 </a:t>
              </a:r>
              <a:r>
                <a:rPr lang="ko-KR" altLang="en-US" sz="1050" spc="-100" dirty="0" err="1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쾌적성</a:t>
              </a:r>
              <a:r>
                <a:rPr lang="ko-KR" altLang="en-US" sz="105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 확보를 위한 시설 환경 점검이 필요할 것으로 보여짐</a:t>
              </a:r>
              <a:r>
                <a:rPr lang="en-US" altLang="ko-KR" sz="105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.</a:t>
              </a:r>
              <a:br>
                <a:rPr lang="en-US" altLang="ko-KR" sz="105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</a:br>
              <a:endParaRPr lang="en-US" altLang="ko-KR" sz="1050" spc="-100" dirty="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/>
                <a:ea typeface="맑은 고딕"/>
              </a:endParaRPr>
            </a:p>
            <a:p>
              <a:r>
                <a:rPr lang="en-US" altLang="ko-KR" sz="105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- </a:t>
              </a:r>
              <a:r>
                <a:rPr lang="ko-KR" altLang="en-US" sz="105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ea typeface="맑은 고딕"/>
                </a:rPr>
                <a:t>재학생 </a:t>
              </a:r>
              <a:r>
                <a:rPr lang="ko-KR" altLang="en-US" sz="1050" spc="-10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ea typeface="맑은 고딕"/>
                </a:rPr>
                <a:t>또한 시설 공간 차원이 중점 개선 영역으로 도출된 만큼</a:t>
              </a:r>
              <a:r>
                <a:rPr lang="en-US" altLang="ko-KR" sz="1050" spc="-10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ea typeface="맑은 고딕"/>
                </a:rPr>
                <a:t>, </a:t>
              </a:r>
              <a:r>
                <a:rPr lang="ko-KR" altLang="en-US" sz="1050" spc="-10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ea typeface="맑은 고딕"/>
                </a:rPr>
                <a:t>대학 구성원의 의견을 수렴하여 점진적 개선 노력이 요구됨</a:t>
              </a:r>
              <a:r>
                <a:rPr lang="en-US" altLang="ko-KR" sz="1050" spc="-10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ea typeface="맑은 고딕"/>
                </a:rPr>
                <a:t>.</a:t>
              </a:r>
              <a:br>
                <a:rPr lang="en-US" altLang="ko-KR" sz="1050" spc="-10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ea typeface="맑은 고딕"/>
                </a:rPr>
              </a:br>
              <a:r>
                <a:rPr lang="en-US" altLang="ko-KR" sz="105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ea typeface="맑은 고딕"/>
                </a:rPr>
                <a:t>  </a:t>
              </a:r>
              <a:r>
                <a:rPr lang="ko-KR" altLang="en-US" sz="105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ea typeface="맑은 고딕"/>
                </a:rPr>
                <a:t>단기적으로는 </a:t>
              </a:r>
              <a:r>
                <a:rPr lang="ko-KR" altLang="en-US" sz="1050" spc="-10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ea typeface="맑은 고딕"/>
                </a:rPr>
                <a:t>강의실과 복지시설 등의 정리정돈을 체크하되</a:t>
              </a:r>
              <a:r>
                <a:rPr lang="en-US" altLang="ko-KR" sz="1050" spc="-10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ea typeface="맑은 고딕"/>
                </a:rPr>
                <a:t>, </a:t>
              </a:r>
              <a:r>
                <a:rPr lang="ko-KR" altLang="en-US" sz="1050" spc="-10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ea typeface="맑은 고딕"/>
                </a:rPr>
                <a:t>장기적으로는 일부 </a:t>
              </a:r>
              <a:r>
                <a:rPr lang="ko-KR" altLang="en-US" sz="1050" spc="-100" dirty="0" err="1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ea typeface="맑은 고딕"/>
                </a:rPr>
                <a:t>노후된</a:t>
              </a:r>
              <a:r>
                <a:rPr lang="ko-KR" altLang="en-US" sz="1050" spc="-10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ea typeface="맑은 고딕"/>
                </a:rPr>
                <a:t> 시설부터 우선적으로 유지</a:t>
              </a:r>
              <a:r>
                <a:rPr lang="en-US" altLang="ko-KR" sz="1050" spc="-10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ea typeface="맑은 고딕"/>
                </a:rPr>
                <a:t>·</a:t>
              </a:r>
              <a:r>
                <a:rPr lang="ko-KR" altLang="en-US" sz="1050" spc="-10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ea typeface="맑은 고딕"/>
                </a:rPr>
                <a:t>보수 계획을 수립해야 할 필요가 있음</a:t>
              </a:r>
              <a:r>
                <a:rPr lang="en-US" altLang="ko-KR" sz="1050" spc="-10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ea typeface="맑은 고딕"/>
                </a:rPr>
                <a:t>.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altLang="ko-KR" sz="1050" spc="-100" dirty="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/>
                <a:ea typeface="맑은 고딕"/>
              </a:endParaRPr>
            </a:p>
          </p:txBody>
        </p:sp>
        <p:sp>
          <p:nvSpPr>
            <p:cNvPr id="109" name="직사각형 108"/>
            <p:cNvSpPr/>
            <p:nvPr/>
          </p:nvSpPr>
          <p:spPr bwMode="auto">
            <a:xfrm>
              <a:off x="342131" y="1267854"/>
              <a:ext cx="2997615" cy="1846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spAutoFit/>
            </a:bodyPr>
            <a:lstStyle/>
            <a:p>
              <a:pPr marL="273050" indent="-273050">
                <a:buClr>
                  <a:srgbClr val="0A438B"/>
                </a:buClr>
                <a:buFont typeface="Wingdings" panose="05000000000000000000" pitchFamily="2" charset="2"/>
                <a:buChar char="&amp;"/>
                <a:defRPr/>
              </a:pPr>
              <a:r>
                <a:rPr lang="en-US" altLang="ko-KR" sz="1200" b="1" spc="-15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Trebuchet MS" pitchFamily="34" charset="0"/>
                </a:rPr>
                <a:t>1. </a:t>
              </a:r>
              <a:r>
                <a:rPr lang="ko-KR" altLang="en-US" sz="1200" b="1" spc="-15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Trebuchet MS" pitchFamily="34" charset="0"/>
                </a:rPr>
                <a:t>교육시설 및 복지시설 개선을 위한 노력 필요</a:t>
              </a:r>
              <a:endParaRPr lang="ko-KR" altLang="en-US" sz="1200" b="1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Trebuchet MS" pitchFamily="34" charset="0"/>
              </a:endParaRPr>
            </a:p>
          </p:txBody>
        </p:sp>
        <p:sp>
          <p:nvSpPr>
            <p:cNvPr id="104" name="양쪽 모서리가 둥근 사각형 7"/>
            <p:cNvSpPr/>
            <p:nvPr/>
          </p:nvSpPr>
          <p:spPr bwMode="auto">
            <a:xfrm rot="10800000">
              <a:off x="342130" y="2875886"/>
              <a:ext cx="9217025" cy="45719"/>
            </a:xfrm>
            <a:prstGeom prst="roundRect">
              <a:avLst>
                <a:gd name="adj" fmla="val 50000"/>
              </a:avLst>
            </a:prstGeom>
            <a:solidFill>
              <a:srgbClr val="195C91"/>
            </a:solidFill>
            <a:ln w="114300" cap="flat" cmpd="sng" algn="ctr">
              <a:noFill/>
              <a:prstDash val="solid"/>
              <a:miter lim="800000"/>
            </a:ln>
            <a:effectLst/>
            <a:extLst/>
          </p:spPr>
          <p:txBody>
            <a:bodyPr rtlCol="0" anchor="ctr"/>
            <a:lstStyle>
              <a:defPPr>
                <a:defRPr lang="en-A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7859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5718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35775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14367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392960" algn="l" defTabSz="95718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871552" algn="l" defTabSz="95718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350144" algn="l" defTabSz="95718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28734" algn="l" defTabSz="95718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latinLnBrk="0">
                <a:defRPr/>
              </a:pPr>
              <a:endParaRPr kumimoji="0" lang="ko-KR" altLang="en-US">
                <a:solidFill>
                  <a:prstClr val="white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27" name="그룹 26"/>
          <p:cNvGrpSpPr/>
          <p:nvPr/>
        </p:nvGrpSpPr>
        <p:grpSpPr>
          <a:xfrm>
            <a:off x="355252" y="4685381"/>
            <a:ext cx="9217025" cy="1839619"/>
            <a:chOff x="331291" y="3297059"/>
            <a:chExt cx="9217025" cy="1790578"/>
          </a:xfrm>
        </p:grpSpPr>
        <p:grpSp>
          <p:nvGrpSpPr>
            <p:cNvPr id="28" name="그룹 27"/>
            <p:cNvGrpSpPr/>
            <p:nvPr/>
          </p:nvGrpSpPr>
          <p:grpSpPr>
            <a:xfrm>
              <a:off x="331291" y="3297059"/>
              <a:ext cx="9217025" cy="1739029"/>
              <a:chOff x="331291" y="2907201"/>
              <a:chExt cx="9217025" cy="1739029"/>
            </a:xfrm>
          </p:grpSpPr>
          <p:sp>
            <p:nvSpPr>
              <p:cNvPr id="30" name="직사각형 29"/>
              <p:cNvSpPr/>
              <p:nvPr/>
            </p:nvSpPr>
            <p:spPr>
              <a:xfrm>
                <a:off x="331291" y="3198833"/>
                <a:ext cx="9217025" cy="144739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ko-KR" altLang="en-US" sz="1600" smtClean="0">
                  <a:solidFill>
                    <a:prstClr val="white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31" name="양쪽 모서리가 둥근 사각형 7"/>
              <p:cNvSpPr/>
              <p:nvPr/>
            </p:nvSpPr>
            <p:spPr bwMode="auto">
              <a:xfrm rot="10800000">
                <a:off x="331291" y="3158879"/>
                <a:ext cx="9217025" cy="45719"/>
              </a:xfrm>
              <a:prstGeom prst="roundRect">
                <a:avLst>
                  <a:gd name="adj" fmla="val 50000"/>
                </a:avLst>
              </a:prstGeom>
              <a:solidFill>
                <a:srgbClr val="195C91"/>
              </a:solidFill>
              <a:ln w="114300" cap="flat" cmpd="sng" algn="ctr">
                <a:noFill/>
                <a:prstDash val="solid"/>
                <a:miter lim="800000"/>
              </a:ln>
              <a:effectLst/>
              <a:extLst/>
            </p:spPr>
            <p:txBody>
              <a:bodyPr rtlCol="0" anchor="ctr"/>
              <a:lstStyle>
                <a:defPPr>
                  <a:defRPr lang="en-A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7859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5718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435775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914367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392960" algn="l" defTabSz="95718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871552" algn="l" defTabSz="95718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350144" algn="l" defTabSz="95718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28734" algn="l" defTabSz="95718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latinLnBrk="0">
                  <a:defRPr/>
                </a:pPr>
                <a:endParaRPr kumimoji="0" lang="ko-KR" altLang="en-US">
                  <a:solidFill>
                    <a:prstClr val="white"/>
                  </a:solidFill>
                  <a:latin typeface="Trebuchet MS" panose="020B0603020202020204" pitchFamily="34" charset="0"/>
                </a:endParaRPr>
              </a:p>
            </p:txBody>
          </p:sp>
          <p:grpSp>
            <p:nvGrpSpPr>
              <p:cNvPr id="32" name="그룹 31"/>
              <p:cNvGrpSpPr/>
              <p:nvPr/>
            </p:nvGrpSpPr>
            <p:grpSpPr>
              <a:xfrm>
                <a:off x="657768" y="3330088"/>
                <a:ext cx="358851" cy="295658"/>
                <a:chOff x="452277" y="6261490"/>
                <a:chExt cx="358851" cy="295658"/>
              </a:xfrm>
            </p:grpSpPr>
            <p:sp>
              <p:nvSpPr>
                <p:cNvPr id="35" name="직사각형 34"/>
                <p:cNvSpPr/>
                <p:nvPr/>
              </p:nvSpPr>
              <p:spPr>
                <a:xfrm>
                  <a:off x="626397" y="6261490"/>
                  <a:ext cx="184731" cy="2956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latinLnBrk="0">
                    <a:lnSpc>
                      <a:spcPct val="110000"/>
                    </a:lnSpc>
                    <a:spcBef>
                      <a:spcPts val="300"/>
                    </a:spcBef>
                    <a:buClr>
                      <a:srgbClr val="007BF6"/>
                    </a:buClr>
                    <a:buSzPct val="80000"/>
                  </a:pPr>
                  <a:endParaRPr kumimoji="0" lang="ko-KR" altLang="en-US" sz="1300" b="1" kern="0" dirty="0">
                    <a:ln>
                      <a:solidFill>
                        <a:prstClr val="white">
                          <a:alpha val="0"/>
                        </a:prstClr>
                      </a:solidFill>
                    </a:ln>
                    <a:solidFill>
                      <a:srgbClr val="00549F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grpSp>
              <p:nvGrpSpPr>
                <p:cNvPr id="36" name="그룹 35"/>
                <p:cNvGrpSpPr/>
                <p:nvPr/>
              </p:nvGrpSpPr>
              <p:grpSpPr>
                <a:xfrm>
                  <a:off x="452277" y="6326623"/>
                  <a:ext cx="218910" cy="182128"/>
                  <a:chOff x="373227" y="6326622"/>
                  <a:chExt cx="546568" cy="397998"/>
                </a:xfrm>
              </p:grpSpPr>
              <p:sp>
                <p:nvSpPr>
                  <p:cNvPr id="37" name="원형 36"/>
                  <p:cNvSpPr/>
                  <p:nvPr/>
                </p:nvSpPr>
                <p:spPr>
                  <a:xfrm rot="5400000" flipH="1">
                    <a:off x="352736" y="6349824"/>
                    <a:ext cx="316677" cy="275695"/>
                  </a:xfrm>
                  <a:prstGeom prst="pie">
                    <a:avLst/>
                  </a:prstGeom>
                  <a:solidFill>
                    <a:srgbClr val="195C9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fontAlgn="auto" latinLnBrk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ko-KR" altLang="en-US" kern="0" smtClean="0">
                      <a:solidFill>
                        <a:prstClr val="white"/>
                      </a:solidFill>
                      <a:latin typeface="Trebuchet MS" panose="020B0603020202020204" pitchFamily="34" charset="0"/>
                      <a:ea typeface="맑은 고딕" panose="020B0503020000020004" pitchFamily="50" charset="-127"/>
                    </a:endParaRPr>
                  </a:p>
                </p:txBody>
              </p:sp>
              <p:sp>
                <p:nvSpPr>
                  <p:cNvPr id="38" name="오른쪽 화살표 37"/>
                  <p:cNvSpPr/>
                  <p:nvPr/>
                </p:nvSpPr>
                <p:spPr>
                  <a:xfrm>
                    <a:off x="498690" y="6326622"/>
                    <a:ext cx="421105" cy="397998"/>
                  </a:xfrm>
                  <a:prstGeom prst="rightArrow">
                    <a:avLst>
                      <a:gd name="adj1" fmla="val 60756"/>
                      <a:gd name="adj2" fmla="val 45153"/>
                    </a:avLst>
                  </a:prstGeom>
                  <a:solidFill>
                    <a:srgbClr val="195C9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fontAlgn="auto" latinLnBrk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ko-KR" altLang="en-US" kern="0" smtClean="0">
                      <a:solidFill>
                        <a:prstClr val="white"/>
                      </a:solidFill>
                      <a:latin typeface="Trebuchet MS" panose="020B0603020202020204" pitchFamily="34" charset="0"/>
                      <a:ea typeface="맑은 고딕" panose="020B0503020000020004" pitchFamily="50" charset="-127"/>
                    </a:endParaRPr>
                  </a:p>
                </p:txBody>
              </p:sp>
            </p:grpSp>
          </p:grpSp>
          <p:sp>
            <p:nvSpPr>
              <p:cNvPr id="33" name="직사각형 32"/>
              <p:cNvSpPr/>
              <p:nvPr/>
            </p:nvSpPr>
            <p:spPr>
              <a:xfrm>
                <a:off x="1000548" y="3364278"/>
                <a:ext cx="8344940" cy="11833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ko-KR" altLang="en-US" sz="1200" b="1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srgbClr val="195C91"/>
                    </a:solidFill>
                    <a:latin typeface="맑은 고딕"/>
                    <a:ea typeface="맑은 고딕"/>
                  </a:rPr>
                  <a:t>진로 및 취업지원과 관련된 개선 의견이 다수 발견되어</a:t>
                </a:r>
                <a:r>
                  <a:rPr lang="en-US" altLang="ko-KR" sz="1200" b="1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srgbClr val="195C91"/>
                    </a:solidFill>
                    <a:latin typeface="맑은 고딕"/>
                    <a:ea typeface="맑은 고딕"/>
                  </a:rPr>
                  <a:t>, </a:t>
                </a:r>
                <a:r>
                  <a:rPr lang="ko-KR" altLang="en-US" sz="1200" b="1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srgbClr val="195C91"/>
                    </a:solidFill>
                    <a:latin typeface="맑은 고딕"/>
                    <a:ea typeface="맑은 고딕"/>
                  </a:rPr>
                  <a:t>조사결과를 기반으로 한 개선 방안 마련 필요</a:t>
                </a:r>
                <a:endParaRPr lang="en-US" altLang="ko-KR" sz="1200" b="1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srgbClr val="195C91"/>
                  </a:solidFill>
                  <a:latin typeface="맑은 고딕"/>
                  <a:ea typeface="맑은 고딕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ko-KR" sz="600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  <a:t> 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ko-KR" sz="1100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  <a:t>- </a:t>
                </a:r>
                <a:r>
                  <a:rPr lang="ko-KR" altLang="en-US" sz="1100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  <a:t>국제대학교 재학생 학부모의 건의사항으로는 </a:t>
                </a:r>
                <a:r>
                  <a:rPr lang="en-US" altLang="ko-KR" sz="1100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  <a:t>‘</a:t>
                </a:r>
                <a:r>
                  <a:rPr lang="ko-KR" altLang="en-US" sz="1100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  <a:t>진로</a:t>
                </a:r>
                <a:r>
                  <a:rPr lang="en-US" altLang="ko-KR" sz="1100" spc="-100" dirty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  <a:t> </a:t>
                </a:r>
                <a:r>
                  <a:rPr lang="ko-KR" altLang="en-US" sz="1100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  <a:t>및 취업지원</a:t>
                </a:r>
                <a:r>
                  <a:rPr lang="en-US" altLang="ko-KR" sz="1100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  <a:t>’</a:t>
                </a:r>
                <a:r>
                  <a:rPr lang="ko-KR" altLang="en-US" sz="1100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  <a:t>과 관련된 의견이 가장 많았으며</a:t>
                </a:r>
                <a:r>
                  <a:rPr lang="en-US" altLang="ko-KR" sz="1100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  <a:t>, ‘</a:t>
                </a:r>
                <a:r>
                  <a:rPr lang="ko-KR" altLang="en-US" sz="1100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  <a:t>기숙사</a:t>
                </a:r>
                <a:r>
                  <a:rPr lang="en-US" altLang="ko-KR" sz="1100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  <a:t>’ </a:t>
                </a:r>
                <a:r>
                  <a:rPr lang="ko-KR" altLang="en-US" sz="1100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  <a:t>및 </a:t>
                </a:r>
                <a:r>
                  <a:rPr lang="en-US" altLang="ko-KR" sz="1100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  <a:t>‘</a:t>
                </a:r>
                <a:r>
                  <a:rPr lang="ko-KR" altLang="en-US" sz="1100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  <a:t>학생식당</a:t>
                </a:r>
                <a:r>
                  <a:rPr lang="en-US" altLang="ko-KR" sz="1100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  <a:t>‘ </a:t>
                </a:r>
                <a:r>
                  <a:rPr lang="ko-KR" altLang="en-US" sz="1100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  <a:t>관련 의견도 다수 언급됨</a:t>
                </a:r>
                <a:r>
                  <a:rPr lang="en-US" altLang="ko-KR" sz="1100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  <a:t>.</a:t>
                </a:r>
                <a:br>
                  <a:rPr lang="en-US" altLang="ko-KR" sz="1100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</a:br>
                <a:r>
                  <a:rPr lang="en-US" altLang="ko-KR" sz="1100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  <a:t> </a:t>
                </a:r>
                <a:r>
                  <a:rPr lang="en-US" altLang="ko-KR" sz="700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  <a:t>  </a:t>
                </a:r>
                <a:r>
                  <a:rPr lang="ko-KR" altLang="en-US" sz="1100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  <a:t>특히</a:t>
                </a:r>
                <a:r>
                  <a:rPr lang="en-US" altLang="ko-KR" sz="1100" spc="-100" dirty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  <a:t> </a:t>
                </a:r>
                <a:r>
                  <a:rPr lang="ko-KR" altLang="en-US" sz="1100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  <a:t>진로 및 취업지원과 관련해서도 </a:t>
                </a:r>
                <a:r>
                  <a:rPr lang="en-US" altLang="ko-KR" sz="1100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  <a:t>‘</a:t>
                </a:r>
                <a:r>
                  <a:rPr lang="ko-KR" altLang="en-US" sz="1100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  <a:t>취업 지원을 위한 적극적인 활동</a:t>
                </a:r>
                <a:r>
                  <a:rPr lang="en-US" altLang="ko-KR" sz="1100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  <a:t>’ </a:t>
                </a:r>
                <a:r>
                  <a:rPr lang="ko-KR" altLang="en-US" sz="1100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  <a:t>관련 의견이 가장 많이 나타남</a:t>
                </a:r>
                <a:r>
                  <a:rPr lang="en-US" altLang="ko-KR" sz="1100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  <a:t>.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altLang="ko-KR" sz="110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ko-KR" sz="1100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  <a:t>- </a:t>
                </a:r>
                <a:r>
                  <a:rPr lang="ko-KR" altLang="en-US" sz="1100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  <a:t>재학생들이 자신의 적성과 흥미</a:t>
                </a:r>
                <a:r>
                  <a:rPr lang="en-US" altLang="ko-KR" sz="1100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  <a:t>, </a:t>
                </a:r>
                <a:r>
                  <a:rPr lang="ko-KR" altLang="en-US" sz="1100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  <a:t>역량 등에 대한 분석을 통해 취업 실패나 </a:t>
                </a:r>
                <a:r>
                  <a:rPr lang="ko-KR" altLang="en-US" sz="1100" spc="-100" dirty="0" err="1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  <a:t>미스매칭</a:t>
                </a:r>
                <a:r>
                  <a:rPr lang="ko-KR" altLang="en-US" sz="1100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  <a:t> 등의 실패를 최소화할 수 있도록</a:t>
                </a:r>
                <a:r>
                  <a:rPr lang="en-US" altLang="ko-KR" sz="1100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  <a:t/>
                </a:r>
                <a:br>
                  <a:rPr lang="en-US" altLang="ko-KR" sz="1100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</a:br>
                <a:r>
                  <a:rPr lang="en-US" altLang="ko-KR" sz="1100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  <a:t>  </a:t>
                </a:r>
                <a:r>
                  <a:rPr lang="en-US" altLang="ko-KR" sz="500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  <a:t> </a:t>
                </a:r>
                <a:r>
                  <a:rPr lang="ko-KR" altLang="en-US" sz="1100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  <a:t>학생들을 위한 프로그램의 전문적인 커리큘럼 작성</a:t>
                </a:r>
                <a:r>
                  <a:rPr lang="en-US" altLang="ko-KR" sz="1100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  <a:t>, </a:t>
                </a:r>
                <a:r>
                  <a:rPr lang="ko-KR" altLang="en-US" sz="1100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  <a:t>상담 프로그램의 전문성 강화 등 장기적인 안목을 가진 프로그램을 마련해야 할 필요가 있음</a:t>
                </a:r>
                <a:r>
                  <a:rPr lang="en-US" altLang="ko-KR" sz="1100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  <a:t>.</a:t>
                </a:r>
              </a:p>
            </p:txBody>
          </p:sp>
          <p:sp>
            <p:nvSpPr>
              <p:cNvPr id="34" name="직사각형 33"/>
              <p:cNvSpPr/>
              <p:nvPr/>
            </p:nvSpPr>
            <p:spPr bwMode="auto">
              <a:xfrm>
                <a:off x="331291" y="2907201"/>
                <a:ext cx="2620910" cy="17974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>
                <a:spAutoFit/>
              </a:bodyPr>
              <a:lstStyle/>
              <a:p>
                <a:pPr marL="273050" indent="-273050">
                  <a:buClr>
                    <a:srgbClr val="0A438B"/>
                  </a:buClr>
                  <a:buFont typeface="Wingdings" panose="05000000000000000000" pitchFamily="2" charset="2"/>
                  <a:buChar char="&amp;"/>
                  <a:defRPr/>
                </a:pPr>
                <a:r>
                  <a:rPr lang="en-US" altLang="ko-KR" sz="1200" b="1" spc="-15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Trebuchet MS" pitchFamily="34" charset="0"/>
                  </a:rPr>
                  <a:t>3. </a:t>
                </a:r>
                <a:r>
                  <a:rPr lang="ko-KR" altLang="en-US" sz="1200" b="1" spc="-15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Trebuchet MS" pitchFamily="34" charset="0"/>
                  </a:rPr>
                  <a:t>진로 및 취업지원 관련 개선 방안 마련</a:t>
                </a:r>
                <a:r>
                  <a:rPr lang="en-US" altLang="ko-KR" sz="1200" b="1" spc="-15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Trebuchet MS" pitchFamily="34" charset="0"/>
                  </a:rPr>
                  <a:t> </a:t>
                </a:r>
                <a:endParaRPr lang="ko-KR" altLang="en-US" sz="1200" b="1" spc="-15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Trebuchet MS" pitchFamily="34" charset="0"/>
                </a:endParaRPr>
              </a:p>
            </p:txBody>
          </p:sp>
        </p:grpSp>
        <p:sp>
          <p:nvSpPr>
            <p:cNvPr id="29" name="양쪽 모서리가 둥근 사각형 7"/>
            <p:cNvSpPr/>
            <p:nvPr/>
          </p:nvSpPr>
          <p:spPr bwMode="auto">
            <a:xfrm rot="10800000">
              <a:off x="331291" y="5041918"/>
              <a:ext cx="9217025" cy="45719"/>
            </a:xfrm>
            <a:prstGeom prst="roundRect">
              <a:avLst>
                <a:gd name="adj" fmla="val 50000"/>
              </a:avLst>
            </a:prstGeom>
            <a:solidFill>
              <a:srgbClr val="195C91"/>
            </a:solidFill>
            <a:ln w="114300" cap="flat" cmpd="sng" algn="ctr">
              <a:noFill/>
              <a:prstDash val="solid"/>
              <a:miter lim="800000"/>
            </a:ln>
            <a:effectLst/>
            <a:extLst/>
          </p:spPr>
          <p:txBody>
            <a:bodyPr rtlCol="0" anchor="ctr"/>
            <a:lstStyle>
              <a:defPPr>
                <a:defRPr lang="en-A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7859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5718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35775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14367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392960" algn="l" defTabSz="95718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871552" algn="l" defTabSz="95718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350144" algn="l" defTabSz="95718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28734" algn="l" defTabSz="95718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latinLnBrk="0">
                <a:defRPr/>
              </a:pPr>
              <a:endParaRPr kumimoji="0" lang="ko-KR" altLang="en-US">
                <a:solidFill>
                  <a:prstClr val="white"/>
                </a:solidFill>
                <a:latin typeface="Trebuchet MS" panose="020B06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45679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결과 요약 및 제언 </a:t>
            </a:r>
            <a:r>
              <a:rPr lang="en-US" altLang="ko-KR" dirty="0"/>
              <a:t>[</a:t>
            </a:r>
            <a:r>
              <a:rPr lang="ko-KR" altLang="en-US" dirty="0"/>
              <a:t>세부 </a:t>
            </a:r>
            <a:r>
              <a:rPr lang="ko-KR" altLang="en-US" dirty="0" err="1"/>
              <a:t>요소별</a:t>
            </a:r>
            <a:r>
              <a:rPr lang="ko-KR" altLang="en-US" dirty="0"/>
              <a:t> 개선방안</a:t>
            </a:r>
            <a:r>
              <a:rPr lang="en-US" altLang="ko-KR" dirty="0"/>
              <a:t>]</a:t>
            </a:r>
            <a:endParaRPr lang="ko-KR" altLang="en-US" dirty="0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584871"/>
              </p:ext>
            </p:extLst>
          </p:nvPr>
        </p:nvGraphicFramePr>
        <p:xfrm>
          <a:off x="514911" y="765001"/>
          <a:ext cx="8879962" cy="58319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3046"/>
                <a:gridCol w="2195363"/>
                <a:gridCol w="650165"/>
                <a:gridCol w="5291388"/>
              </a:tblGrid>
              <a:tr h="285552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</a:rPr>
                        <a:t>개선영역</a:t>
                      </a:r>
                      <a:endParaRPr lang="ko-KR" altLang="en-US" sz="900" b="1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122" marR="8122" marT="8122" marB="0" anchor="ctr">
                    <a:solidFill>
                      <a:srgbClr val="195C9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</a:rPr>
                        <a:t>개선 방안</a:t>
                      </a:r>
                      <a:endParaRPr lang="ko-KR" altLang="en-US" sz="900" b="1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122" marR="8122" marT="8122" marB="0" anchor="ctr">
                    <a:solidFill>
                      <a:srgbClr val="195C91"/>
                    </a:solidFill>
                  </a:tcPr>
                </a:tc>
              </a:tr>
              <a:tr h="28555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</a:rPr>
                        <a:t>대</a:t>
                      </a:r>
                      <a:endParaRPr lang="ko-KR" altLang="en-US" sz="900" b="1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122" marR="8122" marT="8122" marB="0" anchor="ctr">
                    <a:solidFill>
                      <a:srgbClr val="195C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</a:rPr>
                        <a:t>세부</a:t>
                      </a:r>
                      <a:endParaRPr lang="ko-KR" altLang="en-US" sz="900" b="1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122" marR="8122" marT="8122" marB="0" anchor="ctr">
                    <a:solidFill>
                      <a:srgbClr val="195C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</a:rPr>
                        <a:t>개선순위</a:t>
                      </a:r>
                      <a:endParaRPr lang="ko-KR" altLang="en-US" sz="900" b="1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122" marR="8122" marT="8122" marB="0" anchor="ctr">
                    <a:solidFill>
                      <a:srgbClr val="195C9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122" marR="8122" marT="8122" marB="0" anchor="ctr"/>
                </a:tc>
              </a:tr>
              <a:tr h="1052179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국제대학교</a:t>
                      </a:r>
                      <a:br>
                        <a:rPr lang="ko-KR" altLang="en-US" sz="900" b="1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</a:br>
                      <a:r>
                        <a:rPr lang="ko-KR" altLang="en-US" sz="900" b="1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평가</a:t>
                      </a:r>
                      <a:endParaRPr lang="ko-KR" altLang="en-US" sz="900" b="1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122" marR="8122" marT="8122" marB="0" anchor="ctr"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u="none" strike="noStrike" spc="-50" baseline="0" dirty="0" smtClean="0">
                          <a:effectLst/>
                        </a:rPr>
                        <a:t> </a:t>
                      </a:r>
                      <a:r>
                        <a:rPr lang="ko-KR" altLang="en-US" sz="9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교육시설 </a:t>
                      </a:r>
                      <a:r>
                        <a:rPr lang="ko-KR" altLang="en-US" sz="9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및 복지시설</a:t>
                      </a:r>
                      <a:endParaRPr lang="ko-KR" altLang="en-US" sz="900" b="0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122" marR="8122" marT="812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중점 개선</a:t>
                      </a:r>
                      <a:endParaRPr lang="ko-KR" altLang="en-US" sz="900" b="0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122" marR="8122" marT="812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 fontAlgn="ctr">
                        <a:lnSpc>
                          <a:spcPct val="150000"/>
                        </a:lnSpc>
                      </a:pPr>
                      <a:r>
                        <a:rPr lang="ko-KR" altLang="en-US" sz="9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교육시설 및 복지시설 개선은 만족도 제고를 위해 필요한 사안이므로</a:t>
                      </a:r>
                      <a:r>
                        <a:rPr lang="en-US" altLang="ko-KR" sz="9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, </a:t>
                      </a:r>
                      <a:r>
                        <a:rPr lang="ko-KR" altLang="en-US" sz="9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교육시설 및 복지시설에 대한 </a:t>
                      </a:r>
                      <a:r>
                        <a:rPr lang="ko-KR" altLang="en-US" sz="900" u="none" strike="noStrike" spc="-50" baseline="0" dirty="0" err="1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쾌적성</a:t>
                      </a:r>
                      <a:r>
                        <a:rPr lang="ko-KR" altLang="en-US" sz="9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 확보를 위한 시설 환경 점검이 정기적으로 필요할 것으로 보여짐</a:t>
                      </a:r>
                      <a:r>
                        <a:rPr lang="en-US" altLang="ko-KR" sz="9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. </a:t>
                      </a:r>
                      <a:r>
                        <a:rPr lang="ko-KR" altLang="en-US" sz="9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단기적으로는 강의실과 복지시설 등의 정리정돈을 체크하되</a:t>
                      </a:r>
                      <a:r>
                        <a:rPr lang="en-US" altLang="ko-KR" sz="9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, </a:t>
                      </a:r>
                      <a:r>
                        <a:rPr lang="ko-KR" altLang="en-US" sz="9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장기적으로는 일부 </a:t>
                      </a:r>
                      <a:r>
                        <a:rPr lang="ko-KR" altLang="en-US" sz="900" u="none" strike="noStrike" spc="-50" baseline="0" dirty="0" err="1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노후된</a:t>
                      </a:r>
                      <a:r>
                        <a:rPr lang="ko-KR" altLang="en-US" sz="9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 시설부터 우선적으로 유지</a:t>
                      </a:r>
                      <a:r>
                        <a:rPr lang="en-US" altLang="ko-KR" sz="9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·</a:t>
                      </a:r>
                      <a:r>
                        <a:rPr lang="ko-KR" altLang="en-US" sz="9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보수 계획을 수립하여야 함</a:t>
                      </a:r>
                      <a:r>
                        <a:rPr lang="en-US" altLang="ko-KR" sz="9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.</a:t>
                      </a:r>
                      <a:endParaRPr lang="en-US" altLang="ko-KR" sz="900" b="0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122" marR="8122" marT="812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5217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u="none" strike="noStrike" spc="-50" baseline="0" dirty="0" smtClean="0">
                          <a:effectLst/>
                        </a:rPr>
                        <a:t> </a:t>
                      </a:r>
                      <a:r>
                        <a:rPr lang="ko-KR" altLang="en-US" sz="9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기숙사 </a:t>
                      </a:r>
                      <a:r>
                        <a:rPr lang="ko-KR" altLang="en-US" sz="9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시설 및 생활</a:t>
                      </a:r>
                      <a:endParaRPr lang="ko-KR" altLang="en-US" sz="900" b="0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122" marR="8122" marT="812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점진 개선</a:t>
                      </a:r>
                      <a:endParaRPr lang="ko-KR" altLang="en-US" sz="900" b="0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122" marR="8122" marT="812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 fontAlgn="ctr">
                        <a:lnSpc>
                          <a:spcPct val="150000"/>
                        </a:lnSpc>
                      </a:pPr>
                      <a:r>
                        <a:rPr lang="ko-KR" altLang="en-US" sz="9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기숙사 시설은 일반적으로 주거 뿐만 아니라 교육</a:t>
                      </a:r>
                      <a:r>
                        <a:rPr lang="en-US" altLang="ko-KR" sz="9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, </a:t>
                      </a:r>
                      <a:r>
                        <a:rPr lang="ko-KR" altLang="en-US" sz="9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생활</a:t>
                      </a:r>
                      <a:r>
                        <a:rPr lang="en-US" altLang="ko-KR" sz="9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, </a:t>
                      </a:r>
                      <a:r>
                        <a:rPr lang="ko-KR" altLang="en-US" sz="9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관리 등 여러 기능을 수행하기 위한 다양한 공간이 혼재되어 있어 현 기숙사에 대한 체계적인 유지보수관리가 요구됨</a:t>
                      </a:r>
                      <a:r>
                        <a:rPr lang="en-US" altLang="ko-KR" sz="9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. </a:t>
                      </a:r>
                      <a:r>
                        <a:rPr lang="ko-KR" altLang="en-US" sz="9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또한 기숙사는 학생들의 주된 생활공간인 만큼</a:t>
                      </a:r>
                      <a:r>
                        <a:rPr lang="en-US" altLang="ko-KR" sz="9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, </a:t>
                      </a:r>
                      <a:r>
                        <a:rPr lang="ko-KR" altLang="en-US" sz="9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기숙사 생활의 만족도 및 개선사항을 파악하여 반영하여야 할 것임</a:t>
                      </a:r>
                      <a:r>
                        <a:rPr lang="en-US" altLang="ko-KR" sz="9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.</a:t>
                      </a:r>
                      <a:endParaRPr lang="en-US" altLang="ko-KR" sz="900" b="0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122" marR="8122" marT="812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5217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u="none" strike="noStrike" spc="-50" baseline="0" dirty="0" smtClean="0">
                          <a:effectLst/>
                        </a:rPr>
                        <a:t> </a:t>
                      </a:r>
                      <a:r>
                        <a:rPr lang="ko-KR" altLang="en-US" sz="9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편리한 </a:t>
                      </a:r>
                      <a:r>
                        <a:rPr lang="ko-KR" altLang="en-US" sz="9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통학 교통편 제공</a:t>
                      </a:r>
                      <a:endParaRPr lang="ko-KR" altLang="en-US" sz="900" b="0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122" marR="8122" marT="812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점진 개선</a:t>
                      </a:r>
                      <a:endParaRPr lang="ko-KR" altLang="en-US" sz="900" b="0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122" marR="8122" marT="812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 fontAlgn="ctr">
                        <a:lnSpc>
                          <a:spcPct val="150000"/>
                        </a:lnSpc>
                      </a:pPr>
                      <a:r>
                        <a:rPr lang="ko-KR" altLang="en-US" sz="9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셔틀버스 확대 및 노선 통합 운영</a:t>
                      </a:r>
                      <a:r>
                        <a:rPr lang="en-US" altLang="ko-KR" sz="9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ko-KR" altLang="en-US" sz="9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셔틀버스 운행 횟수 증대를 통한 대중교통과 캠퍼스간의 </a:t>
                      </a:r>
                      <a:r>
                        <a:rPr lang="ko-KR" altLang="en-US" sz="900" u="none" strike="noStrike" spc="-50" baseline="0" dirty="0" err="1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접근성</a:t>
                      </a:r>
                      <a:r>
                        <a:rPr lang="ko-KR" altLang="en-US" sz="9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강화 필요</a:t>
                      </a:r>
                      <a:r>
                        <a:rPr lang="en-US" altLang="ko-KR" sz="9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ko-KR" altLang="en-US" sz="9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단</a:t>
                      </a:r>
                      <a:r>
                        <a:rPr lang="en-US" altLang="ko-KR" sz="9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ko-KR" altLang="en-US" sz="9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재원적인 측면을 고려하여 각 </a:t>
                      </a:r>
                      <a:r>
                        <a:rPr lang="ko-KR" altLang="en-US" sz="900" u="none" strike="noStrike" spc="-50" baseline="0" dirty="0" err="1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노선별</a:t>
                      </a:r>
                      <a:r>
                        <a:rPr lang="ko-KR" altLang="en-US" sz="9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승차수요를 파악 후 소수 지정노선에 대한 편중된 예산을 적정 분배하여야 할 것임</a:t>
                      </a:r>
                      <a:r>
                        <a:rPr lang="en-US" altLang="ko-KR" sz="9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n-US" altLang="ko-KR" sz="900" b="0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122" marR="8122" marT="812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5217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u="none" strike="noStrike" spc="-50" baseline="0" dirty="0" smtClean="0">
                          <a:effectLst/>
                        </a:rPr>
                        <a:t> </a:t>
                      </a:r>
                      <a:r>
                        <a:rPr lang="ko-KR" altLang="en-US" sz="9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주변인 </a:t>
                      </a:r>
                      <a:r>
                        <a:rPr lang="ko-KR" altLang="en-US" sz="9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평가 긍정적</a:t>
                      </a:r>
                      <a:endParaRPr lang="ko-KR" altLang="en-US" sz="900" b="0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122" marR="8122" marT="812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점진 개선</a:t>
                      </a:r>
                      <a:endParaRPr lang="ko-KR" altLang="en-US" sz="900" b="0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122" marR="8122" marT="812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 fontAlgn="ctr">
                        <a:lnSpc>
                          <a:spcPct val="150000"/>
                        </a:lnSpc>
                      </a:pPr>
                      <a:r>
                        <a:rPr lang="ko-KR" altLang="en-US" sz="9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광고매체</a:t>
                      </a:r>
                      <a:r>
                        <a:rPr lang="en-US" altLang="ko-KR" sz="9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(</a:t>
                      </a:r>
                      <a:r>
                        <a:rPr lang="ko-KR" altLang="en-US" sz="9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케이블</a:t>
                      </a:r>
                      <a:r>
                        <a:rPr lang="en-US" altLang="ko-KR" sz="9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TV, </a:t>
                      </a:r>
                      <a:r>
                        <a:rPr lang="ko-KR" altLang="en-US" sz="9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옥외광고판</a:t>
                      </a:r>
                      <a:r>
                        <a:rPr lang="en-US" altLang="ko-KR" sz="9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, </a:t>
                      </a:r>
                      <a:r>
                        <a:rPr lang="ko-KR" altLang="en-US" sz="9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버스 등 대중교통</a:t>
                      </a:r>
                      <a:r>
                        <a:rPr lang="en-US" altLang="ko-KR" sz="9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) </a:t>
                      </a:r>
                      <a:r>
                        <a:rPr lang="ko-KR" altLang="en-US" sz="9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및 </a:t>
                      </a:r>
                      <a:r>
                        <a:rPr lang="en-US" altLang="ko-KR" sz="9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SNS</a:t>
                      </a:r>
                      <a:r>
                        <a:rPr lang="ko-KR" altLang="en-US" sz="9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를 활용하여 지속적으로 국제대학교에 대한 긍정적 이미지 확산 전략이 필요할 것으로 보여짐</a:t>
                      </a:r>
                      <a:r>
                        <a:rPr lang="en-US" altLang="ko-KR" sz="9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. </a:t>
                      </a:r>
                      <a:r>
                        <a:rPr lang="ko-KR" altLang="en-US" sz="9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특히</a:t>
                      </a:r>
                      <a:r>
                        <a:rPr lang="en-US" altLang="ko-KR" sz="9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, </a:t>
                      </a:r>
                      <a:r>
                        <a:rPr lang="ko-KR" altLang="en-US" sz="9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국제대학교의 강점 요소인 취업</a:t>
                      </a:r>
                      <a:r>
                        <a:rPr lang="en-US" altLang="ko-KR" sz="9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, </a:t>
                      </a:r>
                      <a:r>
                        <a:rPr lang="ko-KR" altLang="en-US" sz="9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전문인재 양성</a:t>
                      </a:r>
                      <a:r>
                        <a:rPr lang="en-US" altLang="ko-KR" sz="9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, </a:t>
                      </a:r>
                      <a:r>
                        <a:rPr lang="ko-KR" altLang="en-US" sz="9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교통 등의 요소를 강화시키고</a:t>
                      </a:r>
                      <a:r>
                        <a:rPr lang="en-US" altLang="ko-KR" sz="9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, </a:t>
                      </a:r>
                      <a:r>
                        <a:rPr lang="ko-KR" altLang="en-US" sz="9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지역밀착형 학과로 구성되어 있는 만큼 학과별 우수 사례 스토리 노출 등 전략적 접근이 요구됨</a:t>
                      </a:r>
                      <a:r>
                        <a:rPr lang="en-US" altLang="ko-KR" sz="9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.  </a:t>
                      </a:r>
                      <a:endParaRPr lang="en-US" altLang="ko-KR" sz="900" b="0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122" marR="8122" marT="812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5217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u="none" strike="noStrike" spc="-50" baseline="0" dirty="0" smtClean="0">
                          <a:effectLst/>
                        </a:rPr>
                        <a:t> </a:t>
                      </a:r>
                      <a:r>
                        <a:rPr lang="ko-KR" altLang="en-US" sz="9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학교</a:t>
                      </a:r>
                      <a:r>
                        <a:rPr lang="en-US" altLang="ko-KR" sz="9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/</a:t>
                      </a:r>
                      <a:r>
                        <a:rPr lang="ko-KR" altLang="en-US" sz="9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학생 정보 공유</a:t>
                      </a:r>
                      <a:endParaRPr lang="ko-KR" altLang="en-US" sz="900" b="0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122" marR="8122" marT="812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중점 개선</a:t>
                      </a:r>
                      <a:endParaRPr lang="ko-KR" altLang="en-US" sz="900" b="0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8122" marR="8122" marT="812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 fontAlgn="ctr">
                        <a:lnSpc>
                          <a:spcPct val="150000"/>
                        </a:lnSpc>
                      </a:pPr>
                      <a:r>
                        <a:rPr lang="ko-KR" altLang="en-US" sz="9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대학 전체 또는 행정부서</a:t>
                      </a:r>
                      <a:r>
                        <a:rPr lang="en-US" altLang="ko-KR" sz="9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, </a:t>
                      </a:r>
                      <a:r>
                        <a:rPr lang="ko-KR" altLang="en-US" sz="9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학과가 함께 학부모가 자녀의 캠퍼스 생활을 이해하고</a:t>
                      </a:r>
                      <a:r>
                        <a:rPr lang="en-US" altLang="ko-KR" sz="9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, </a:t>
                      </a:r>
                      <a:r>
                        <a:rPr lang="ko-KR" altLang="en-US" sz="9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대학 내 학부모의 역할을 증대시키기 위한 원활한 소통의 장을 마련할 필요가 있음</a:t>
                      </a:r>
                      <a:r>
                        <a:rPr lang="en-US" altLang="ko-KR" sz="9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. </a:t>
                      </a:r>
                      <a:r>
                        <a:rPr lang="ko-KR" altLang="en-US" sz="9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학년별 학습 및 대학생활 지도와 진로취업 지도에 대한 사항을 정기적으로 공지하고</a:t>
                      </a:r>
                      <a:r>
                        <a:rPr lang="en-US" altLang="ko-KR" sz="9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, </a:t>
                      </a:r>
                      <a:r>
                        <a:rPr lang="ko-KR" altLang="en-US" sz="9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대학 커뮤니티 혹은 게시판을 통해 학부모가 자녀의 학과 및 학교 행사</a:t>
                      </a:r>
                      <a:r>
                        <a:rPr lang="en-US" altLang="ko-KR" sz="9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, </a:t>
                      </a:r>
                      <a:r>
                        <a:rPr lang="ko-KR" altLang="en-US" sz="9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학부모가 참여할 수 있는 행사에 관한 정보를 보다 수월하게 얻을 수 있도록 </a:t>
                      </a:r>
                      <a:r>
                        <a:rPr lang="ko-KR" altLang="en-US" sz="9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해야 함</a:t>
                      </a:r>
                      <a:r>
                        <a:rPr lang="en-US" altLang="ko-KR" sz="9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.</a:t>
                      </a:r>
                      <a:endParaRPr lang="en-US" altLang="ko-KR" sz="900" b="0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122" marR="8122" marT="812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3439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3063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조사 개요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ko-KR" dirty="0" smtClean="0"/>
              <a:t>1. </a:t>
            </a:r>
            <a:r>
              <a:rPr lang="ko-KR" altLang="en-US" dirty="0" smtClean="0"/>
              <a:t>조사 목적</a:t>
            </a:r>
            <a:r>
              <a:rPr lang="en-US" altLang="ko-KR" dirty="0" smtClean="0"/>
              <a:t>			04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2. </a:t>
            </a:r>
            <a:r>
              <a:rPr lang="ko-KR" altLang="en-US" dirty="0" smtClean="0"/>
              <a:t>조사 설계</a:t>
            </a:r>
            <a:r>
              <a:rPr lang="en-US" altLang="ko-KR" dirty="0" smtClean="0"/>
              <a:t>			05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3. </a:t>
            </a:r>
            <a:r>
              <a:rPr lang="ko-KR" altLang="en-US" dirty="0" smtClean="0"/>
              <a:t>조사 내용</a:t>
            </a:r>
            <a:r>
              <a:rPr lang="en-US" altLang="ko-KR" dirty="0" smtClean="0"/>
              <a:t>			06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4. </a:t>
            </a:r>
            <a:r>
              <a:rPr lang="ko-KR" altLang="en-US" dirty="0" smtClean="0"/>
              <a:t>응답자 특성</a:t>
            </a:r>
            <a:r>
              <a:rPr lang="en-US" altLang="ko-KR" dirty="0" smtClean="0"/>
              <a:t>		07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5. </a:t>
            </a:r>
            <a:r>
              <a:rPr lang="ko-KR" altLang="en-US" dirty="0" smtClean="0"/>
              <a:t>지수 산출 </a:t>
            </a:r>
            <a:r>
              <a:rPr lang="en-US" altLang="ko-KR" dirty="0" smtClean="0"/>
              <a:t>Process		08</a:t>
            </a:r>
            <a:endParaRPr lang="ko-KR" altLang="en-US" dirty="0"/>
          </a:p>
        </p:txBody>
      </p:sp>
      <p:sp>
        <p:nvSpPr>
          <p:cNvPr id="4" name="부제목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altLang="ko-KR" dirty="0"/>
              <a:t>Part A</a:t>
            </a:r>
          </a:p>
        </p:txBody>
      </p:sp>
    </p:spTree>
    <p:extLst>
      <p:ext uri="{BB962C8B-B14F-4D97-AF65-F5344CB8AC3E}">
        <p14:creationId xmlns:p14="http://schemas.microsoft.com/office/powerpoint/2010/main" val="3253418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/>
              <a:t>조사 목적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ko-KR" altLang="en-US" dirty="0"/>
              <a:t>국제대학교 </a:t>
            </a:r>
            <a:r>
              <a:rPr lang="ko-KR" altLang="en-US" dirty="0" smtClean="0"/>
              <a:t>재학 중인 재학생의 학부모를 대상으로</a:t>
            </a:r>
            <a:r>
              <a:rPr lang="en-US" altLang="ko-KR" dirty="0" smtClean="0"/>
              <a:t> </a:t>
            </a:r>
            <a:r>
              <a:rPr lang="ko-KR" altLang="en-US" dirty="0" smtClean="0"/>
              <a:t>학교에 대한 전반적 인식과 만족도 조사를 통해</a:t>
            </a:r>
            <a:r>
              <a:rPr lang="en-US" altLang="ko-KR" dirty="0" smtClean="0"/>
              <a:t>,</a:t>
            </a:r>
            <a:br>
              <a:rPr lang="en-US" altLang="ko-KR" dirty="0" smtClean="0"/>
            </a:br>
            <a:r>
              <a:rPr lang="ko-KR" altLang="en-US" dirty="0" smtClean="0"/>
              <a:t>향후 보다 발전적인 대학을 만들기 위한 개선 방안을 마련하는 기초자료를 수집하는 데 목적이 있음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grpSp>
        <p:nvGrpSpPr>
          <p:cNvPr id="2" name="그룹 1"/>
          <p:cNvGrpSpPr/>
          <p:nvPr/>
        </p:nvGrpSpPr>
        <p:grpSpPr>
          <a:xfrm>
            <a:off x="316669" y="5443548"/>
            <a:ext cx="9217025" cy="864000"/>
            <a:chOff x="344487" y="5633836"/>
            <a:chExt cx="9217025" cy="864000"/>
          </a:xfrm>
        </p:grpSpPr>
        <p:grpSp>
          <p:nvGrpSpPr>
            <p:cNvPr id="87" name="그룹 86"/>
            <p:cNvGrpSpPr/>
            <p:nvPr/>
          </p:nvGrpSpPr>
          <p:grpSpPr>
            <a:xfrm>
              <a:off x="344487" y="5633836"/>
              <a:ext cx="9217025" cy="864000"/>
              <a:chOff x="1107832" y="1630238"/>
              <a:chExt cx="7690338" cy="826018"/>
            </a:xfrm>
          </p:grpSpPr>
          <p:sp>
            <p:nvSpPr>
              <p:cNvPr id="88" name="양쪽 대괄호 87"/>
              <p:cNvSpPr/>
              <p:nvPr/>
            </p:nvSpPr>
            <p:spPr>
              <a:xfrm>
                <a:off x="1107832" y="1630238"/>
                <a:ext cx="7690338" cy="728026"/>
              </a:xfrm>
              <a:prstGeom prst="bracketPair">
                <a:avLst>
                  <a:gd name="adj" fmla="val 0"/>
                </a:avLst>
              </a:prstGeom>
              <a:solidFill>
                <a:srgbClr val="EBEFF1"/>
              </a:solidFill>
              <a:ln w="28575">
                <a:solidFill>
                  <a:srgbClr val="E35A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pic>
            <p:nvPicPr>
              <p:cNvPr id="90" name="Picture 57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24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450" r="-420"/>
              <a:stretch>
                <a:fillRect/>
              </a:stretch>
            </p:blipFill>
            <p:spPr bwMode="gray">
              <a:xfrm>
                <a:off x="2524528" y="2358263"/>
                <a:ext cx="4856945" cy="97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1" name="직각 삼각형 90"/>
              <p:cNvSpPr/>
              <p:nvPr/>
            </p:nvSpPr>
            <p:spPr>
              <a:xfrm rot="5400000">
                <a:off x="1124011" y="1614060"/>
                <a:ext cx="134819" cy="167176"/>
              </a:xfrm>
              <a:prstGeom prst="rtTriangle">
                <a:avLst/>
              </a:prstGeom>
              <a:solidFill>
                <a:srgbClr val="E35A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sp>
            <p:nvSpPr>
              <p:cNvPr id="92" name="직각 삼각형 91"/>
              <p:cNvSpPr/>
              <p:nvPr/>
            </p:nvSpPr>
            <p:spPr>
              <a:xfrm rot="16200000">
                <a:off x="8647172" y="2207265"/>
                <a:ext cx="134819" cy="167176"/>
              </a:xfrm>
              <a:prstGeom prst="rtTriangle">
                <a:avLst/>
              </a:prstGeom>
              <a:solidFill>
                <a:srgbClr val="E35A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</p:grpSp>
        <p:sp>
          <p:nvSpPr>
            <p:cNvPr id="93" name="모서리가 둥근 직사각형 92"/>
            <p:cNvSpPr/>
            <p:nvPr/>
          </p:nvSpPr>
          <p:spPr>
            <a:xfrm>
              <a:off x="4520989" y="5927222"/>
              <a:ext cx="864021" cy="201029"/>
            </a:xfrm>
            <a:prstGeom prst="roundRect">
              <a:avLst>
                <a:gd name="adj" fmla="val 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36000" rIns="90000" bIns="36000" anchor="ctr">
              <a:scene3d>
                <a:camera prst="orthographicFront"/>
                <a:lightRig rig="threePt" dir="t"/>
              </a:scene3d>
              <a:sp3d contourW="38100">
                <a:bevelT w="1270"/>
                <a:bevelB w="0" h="0"/>
                <a:contourClr>
                  <a:schemeClr val="bg1"/>
                </a:contourClr>
              </a:sp3d>
            </a:bodyPr>
            <a:lstStyle/>
            <a:p>
              <a:pPr algn="ctr" eaLnBrk="0" fontAlgn="auto" latinLnBrk="0" hangingPunct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8080"/>
                </a:buClr>
                <a:buSzPct val="140000"/>
                <a:buFont typeface="Wingdings" pitchFamily="2" charset="2"/>
                <a:buNone/>
                <a:tabLst>
                  <a:tab pos="5648325" algn="l"/>
                </a:tabLst>
              </a:pPr>
              <a:r>
                <a:rPr lang="ko-KR" altLang="en-US" b="1" kern="0" spc="-110" dirty="0" smtClean="0">
                  <a:solidFill>
                    <a:prstClr val="black"/>
                  </a:solidFill>
                  <a:ea typeface="맑은 고딕"/>
                  <a:cs typeface="Arial" pitchFamily="34" charset="0"/>
                </a:rPr>
                <a:t>향후 국제대학교의 교육의 질 개선을 위한 기초 자료 마련</a:t>
              </a:r>
              <a:endParaRPr lang="ko-KR" altLang="en-US" b="1" kern="0" spc="-110" dirty="0">
                <a:solidFill>
                  <a:prstClr val="black"/>
                </a:solidFill>
                <a:ea typeface="맑은 고딕"/>
                <a:cs typeface="Arial" pitchFamily="34" charset="0"/>
              </a:endParaRPr>
            </a:p>
          </p:txBody>
        </p:sp>
      </p:grpSp>
      <p:grpSp>
        <p:nvGrpSpPr>
          <p:cNvPr id="94" name="그룹 93"/>
          <p:cNvGrpSpPr/>
          <p:nvPr/>
        </p:nvGrpSpPr>
        <p:grpSpPr>
          <a:xfrm>
            <a:off x="1748066" y="2516935"/>
            <a:ext cx="6409869" cy="2162862"/>
            <a:chOff x="685721" y="2664126"/>
            <a:chExt cx="6409869" cy="2162862"/>
          </a:xfrm>
        </p:grpSpPr>
        <p:grpSp>
          <p:nvGrpSpPr>
            <p:cNvPr id="95" name="그룹 94"/>
            <p:cNvGrpSpPr/>
            <p:nvPr/>
          </p:nvGrpSpPr>
          <p:grpSpPr>
            <a:xfrm>
              <a:off x="685721" y="2664126"/>
              <a:ext cx="2705310" cy="2162862"/>
              <a:chOff x="685721" y="2664126"/>
              <a:chExt cx="2705310" cy="2162862"/>
            </a:xfrm>
          </p:grpSpPr>
          <p:grpSp>
            <p:nvGrpSpPr>
              <p:cNvPr id="103" name="그룹 102"/>
              <p:cNvGrpSpPr/>
              <p:nvPr/>
            </p:nvGrpSpPr>
            <p:grpSpPr>
              <a:xfrm>
                <a:off x="685721" y="2664126"/>
                <a:ext cx="2705310" cy="2162862"/>
                <a:chOff x="1663490" y="2664126"/>
                <a:chExt cx="2705310" cy="2162862"/>
              </a:xfrm>
            </p:grpSpPr>
            <p:sp>
              <p:nvSpPr>
                <p:cNvPr id="105" name="AutoShape 9"/>
                <p:cNvSpPr>
                  <a:spLocks noChangeArrowheads="1"/>
                </p:cNvSpPr>
                <p:nvPr/>
              </p:nvSpPr>
              <p:spPr bwMode="auto">
                <a:xfrm rot="10800000">
                  <a:off x="2778292" y="4449678"/>
                  <a:ext cx="463550" cy="377310"/>
                </a:xfrm>
                <a:prstGeom prst="upArrow">
                  <a:avLst>
                    <a:gd name="adj1" fmla="val 48500"/>
                    <a:gd name="adj2" fmla="val 48004"/>
                  </a:avLst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txBody>
                <a:bodyPr vert="eaVert" wrap="none" anchor="ctr"/>
                <a:lstStyle/>
                <a:p>
                  <a:pPr algn="ctr" fontAlgn="base" latinLnBrk="0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578AD6"/>
                    </a:buClr>
                    <a:buFont typeface="Wingdings" pitchFamily="2" charset="2"/>
                    <a:buNone/>
                  </a:pPr>
                  <a:endParaRPr lang="ko-KR" altLang="en-US" sz="1400" b="1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  <p:grpSp>
              <p:nvGrpSpPr>
                <p:cNvPr id="106" name="그룹 105"/>
                <p:cNvGrpSpPr/>
                <p:nvPr/>
              </p:nvGrpSpPr>
              <p:grpSpPr>
                <a:xfrm>
                  <a:off x="1663490" y="2664126"/>
                  <a:ext cx="2705310" cy="1745950"/>
                  <a:chOff x="2273393" y="2820320"/>
                  <a:chExt cx="2705310" cy="1745950"/>
                </a:xfrm>
              </p:grpSpPr>
              <p:sp>
                <p:nvSpPr>
                  <p:cNvPr id="107" name="모서리가 둥근 직사각형 106"/>
                  <p:cNvSpPr/>
                  <p:nvPr/>
                </p:nvSpPr>
                <p:spPr>
                  <a:xfrm>
                    <a:off x="2273393" y="3027736"/>
                    <a:ext cx="2705310" cy="1538534"/>
                  </a:xfrm>
                  <a:prstGeom prst="roundRect">
                    <a:avLst>
                      <a:gd name="adj" fmla="val 7205"/>
                    </a:avLst>
                  </a:prstGeom>
                  <a:solidFill>
                    <a:schemeClr val="tx2">
                      <a:lumMod val="20000"/>
                      <a:lumOff val="80000"/>
                    </a:schemeClr>
                  </a:solidFill>
                  <a:ln w="19050">
                    <a:noFill/>
                  </a:ln>
                </p:spPr>
                <p:txBody>
                  <a:bodyPr vert="horz" wrap="square" lIns="72000" tIns="576000" rIns="7200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latinLnBrk="0">
                      <a:spcAft>
                        <a:spcPts val="400"/>
                      </a:spcAft>
                    </a:pPr>
                    <a:r>
                      <a:rPr lang="ko-KR" altLang="en-US" sz="2000" b="1" spc="-50" dirty="0" smtClean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latin typeface="Trebuchet MS" panose="020B0603020202020204" pitchFamily="34" charset="0"/>
                      </a:rPr>
                      <a:t>학교생활 전반</a:t>
                    </a:r>
                    <a:endParaRPr lang="ko-KR" altLang="en-US" sz="1200" spc="-50" dirty="0">
                      <a:ln>
                        <a:solidFill>
                          <a:schemeClr val="bg1">
                            <a:alpha val="0"/>
                          </a:schemeClr>
                        </a:solidFill>
                      </a:ln>
                      <a:latin typeface="Trebuchet MS" panose="020B0603020202020204" pitchFamily="34" charset="0"/>
                    </a:endParaRPr>
                  </a:p>
                </p:txBody>
              </p:sp>
              <p:sp>
                <p:nvSpPr>
                  <p:cNvPr id="108" name="타원 1"/>
                  <p:cNvSpPr/>
                  <p:nvPr/>
                </p:nvSpPr>
                <p:spPr>
                  <a:xfrm>
                    <a:off x="3054240" y="2820320"/>
                    <a:ext cx="1131460" cy="6902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8150" h="413683">
                        <a:moveTo>
                          <a:pt x="8836" y="0"/>
                        </a:moveTo>
                        <a:lnTo>
                          <a:pt x="669314" y="0"/>
                        </a:lnTo>
                        <a:cubicBezTo>
                          <a:pt x="675296" y="23917"/>
                          <a:pt x="678150" y="48929"/>
                          <a:pt x="678150" y="74608"/>
                        </a:cubicBezTo>
                        <a:cubicBezTo>
                          <a:pt x="678150" y="261874"/>
                          <a:pt x="526341" y="413683"/>
                          <a:pt x="339075" y="413683"/>
                        </a:cubicBezTo>
                        <a:cubicBezTo>
                          <a:pt x="151809" y="413683"/>
                          <a:pt x="0" y="261874"/>
                          <a:pt x="0" y="74608"/>
                        </a:cubicBezTo>
                        <a:cubicBezTo>
                          <a:pt x="0" y="48929"/>
                          <a:pt x="2855" y="23917"/>
                          <a:pt x="8836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solidFill>
                      <a:srgbClr val="195C9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latin typeface="Trebuchet MS" panose="020B0603020202020204" pitchFamily="34" charset="0"/>
                      <a:ea typeface="맑은 고딕" panose="020B0503020000020004" pitchFamily="50" charset="-127"/>
                    </a:endParaRPr>
                  </a:p>
                </p:txBody>
              </p:sp>
            </p:grpSp>
          </p:grpSp>
          <p:pic>
            <p:nvPicPr>
              <p:cNvPr id="104" name="그림 103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8736" y="2693851"/>
                <a:ext cx="505686" cy="552522"/>
              </a:xfrm>
              <a:prstGeom prst="rect">
                <a:avLst/>
              </a:prstGeom>
            </p:spPr>
          </p:pic>
        </p:grpSp>
        <p:grpSp>
          <p:nvGrpSpPr>
            <p:cNvPr id="96" name="그룹 95"/>
            <p:cNvGrpSpPr/>
            <p:nvPr/>
          </p:nvGrpSpPr>
          <p:grpSpPr>
            <a:xfrm>
              <a:off x="4390280" y="2664126"/>
              <a:ext cx="2705310" cy="2162862"/>
              <a:chOff x="3609433" y="2664126"/>
              <a:chExt cx="2705310" cy="2162862"/>
            </a:xfrm>
          </p:grpSpPr>
          <p:grpSp>
            <p:nvGrpSpPr>
              <p:cNvPr id="97" name="그룹 96"/>
              <p:cNvGrpSpPr/>
              <p:nvPr/>
            </p:nvGrpSpPr>
            <p:grpSpPr>
              <a:xfrm>
                <a:off x="3609433" y="2664126"/>
                <a:ext cx="2705310" cy="2162862"/>
                <a:chOff x="5552767" y="2664126"/>
                <a:chExt cx="2705310" cy="2162862"/>
              </a:xfrm>
            </p:grpSpPr>
            <p:sp>
              <p:nvSpPr>
                <p:cNvPr id="99" name="AutoShape 9"/>
                <p:cNvSpPr>
                  <a:spLocks noChangeArrowheads="1"/>
                </p:cNvSpPr>
                <p:nvPr/>
              </p:nvSpPr>
              <p:spPr bwMode="auto">
                <a:xfrm rot="10800000">
                  <a:off x="6667569" y="4449678"/>
                  <a:ext cx="463550" cy="377310"/>
                </a:xfrm>
                <a:prstGeom prst="upArrow">
                  <a:avLst>
                    <a:gd name="adj1" fmla="val 48500"/>
                    <a:gd name="adj2" fmla="val 48004"/>
                  </a:avLst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txBody>
                <a:bodyPr vert="eaVert" wrap="none" anchor="ctr"/>
                <a:lstStyle/>
                <a:p>
                  <a:pPr algn="ctr" fontAlgn="base" latinLnBrk="0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578AD6"/>
                    </a:buClr>
                    <a:buFont typeface="Wingdings" pitchFamily="2" charset="2"/>
                    <a:buNone/>
                  </a:pPr>
                  <a:endParaRPr lang="ko-KR" altLang="en-US" sz="1400" b="1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  <p:grpSp>
              <p:nvGrpSpPr>
                <p:cNvPr id="100" name="그룹 99"/>
                <p:cNvGrpSpPr/>
                <p:nvPr/>
              </p:nvGrpSpPr>
              <p:grpSpPr>
                <a:xfrm>
                  <a:off x="5552767" y="2664126"/>
                  <a:ext cx="2705310" cy="1745950"/>
                  <a:chOff x="2273393" y="2820320"/>
                  <a:chExt cx="2705310" cy="1745950"/>
                </a:xfrm>
              </p:grpSpPr>
              <p:sp>
                <p:nvSpPr>
                  <p:cNvPr id="101" name="모서리가 둥근 직사각형 100"/>
                  <p:cNvSpPr/>
                  <p:nvPr/>
                </p:nvSpPr>
                <p:spPr>
                  <a:xfrm>
                    <a:off x="2273393" y="3027736"/>
                    <a:ext cx="2705310" cy="1538534"/>
                  </a:xfrm>
                  <a:prstGeom prst="roundRect">
                    <a:avLst>
                      <a:gd name="adj" fmla="val 7205"/>
                    </a:avLst>
                  </a:prstGeom>
                  <a:solidFill>
                    <a:schemeClr val="tx2">
                      <a:lumMod val="20000"/>
                      <a:lumOff val="80000"/>
                    </a:schemeClr>
                  </a:solidFill>
                  <a:ln w="19050">
                    <a:solidFill>
                      <a:schemeClr val="bg1">
                        <a:alpha val="0"/>
                      </a:schemeClr>
                    </a:solidFill>
                  </a:ln>
                </p:spPr>
                <p:txBody>
                  <a:bodyPr vert="horz" wrap="square" lIns="72000" tIns="576000" rIns="7200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latinLnBrk="0">
                      <a:spcAft>
                        <a:spcPts val="400"/>
                      </a:spcAft>
                    </a:pPr>
                    <a:r>
                      <a:rPr lang="ko-KR" altLang="en-US" sz="2000" b="1" spc="-50" dirty="0" smtClean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latin typeface="Trebuchet MS" panose="020B0603020202020204" pitchFamily="34" charset="0"/>
                      </a:rPr>
                      <a:t>국제대학교</a:t>
                    </a:r>
                    <a:endParaRPr lang="en-US" altLang="ko-KR" sz="2000" b="1" spc="-50" dirty="0" smtClean="0">
                      <a:ln>
                        <a:solidFill>
                          <a:schemeClr val="bg1">
                            <a:alpha val="0"/>
                          </a:schemeClr>
                        </a:solidFill>
                      </a:ln>
                      <a:latin typeface="Trebuchet MS" panose="020B0603020202020204" pitchFamily="34" charset="0"/>
                    </a:endParaRPr>
                  </a:p>
                  <a:p>
                    <a:pPr algn="ctr" latinLnBrk="0">
                      <a:spcAft>
                        <a:spcPts val="400"/>
                      </a:spcAft>
                    </a:pPr>
                    <a:r>
                      <a:rPr lang="ko-KR" altLang="en-US" sz="2000" b="1" spc="-50" dirty="0" smtClean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latin typeface="Trebuchet MS" panose="020B0603020202020204" pitchFamily="34" charset="0"/>
                      </a:rPr>
                      <a:t>인식</a:t>
                    </a:r>
                    <a:endParaRPr lang="en-US" altLang="ko-KR" sz="2000" b="1" spc="-50" dirty="0">
                      <a:ln>
                        <a:solidFill>
                          <a:schemeClr val="bg1">
                            <a:alpha val="0"/>
                          </a:schemeClr>
                        </a:solidFill>
                      </a:ln>
                      <a:latin typeface="Trebuchet MS" panose="020B0603020202020204" pitchFamily="34" charset="0"/>
                    </a:endParaRPr>
                  </a:p>
                </p:txBody>
              </p:sp>
              <p:sp>
                <p:nvSpPr>
                  <p:cNvPr id="102" name="타원 1"/>
                  <p:cNvSpPr/>
                  <p:nvPr/>
                </p:nvSpPr>
                <p:spPr>
                  <a:xfrm>
                    <a:off x="3054240" y="2820320"/>
                    <a:ext cx="1131460" cy="6902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8150" h="413683">
                        <a:moveTo>
                          <a:pt x="8836" y="0"/>
                        </a:moveTo>
                        <a:lnTo>
                          <a:pt x="669314" y="0"/>
                        </a:lnTo>
                        <a:cubicBezTo>
                          <a:pt x="675296" y="23917"/>
                          <a:pt x="678150" y="48929"/>
                          <a:pt x="678150" y="74608"/>
                        </a:cubicBezTo>
                        <a:cubicBezTo>
                          <a:pt x="678150" y="261874"/>
                          <a:pt x="526341" y="413683"/>
                          <a:pt x="339075" y="413683"/>
                        </a:cubicBezTo>
                        <a:cubicBezTo>
                          <a:pt x="151809" y="413683"/>
                          <a:pt x="0" y="261874"/>
                          <a:pt x="0" y="74608"/>
                        </a:cubicBezTo>
                        <a:cubicBezTo>
                          <a:pt x="0" y="48929"/>
                          <a:pt x="2855" y="23917"/>
                          <a:pt x="8836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solidFill>
                      <a:srgbClr val="195C9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latin typeface="Trebuchet MS" panose="020B0603020202020204" pitchFamily="34" charset="0"/>
                      <a:ea typeface="맑은 고딕" panose="020B0503020000020004" pitchFamily="50" charset="-127"/>
                    </a:endParaRPr>
                  </a:p>
                </p:txBody>
              </p:sp>
            </p:grpSp>
          </p:grpSp>
          <p:pic>
            <p:nvPicPr>
              <p:cNvPr id="98" name="그림 97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33386" y="2693851"/>
                <a:ext cx="505686" cy="552522"/>
              </a:xfrm>
              <a:prstGeom prst="rect">
                <a:avLst/>
              </a:prstGeom>
            </p:spPr>
          </p:pic>
        </p:grpSp>
      </p:grpSp>
      <p:sp>
        <p:nvSpPr>
          <p:cNvPr id="110" name="모서리가 둥근 직사각형 109"/>
          <p:cNvSpPr/>
          <p:nvPr/>
        </p:nvSpPr>
        <p:spPr>
          <a:xfrm>
            <a:off x="327000" y="2492896"/>
            <a:ext cx="9252000" cy="45719"/>
          </a:xfrm>
          <a:prstGeom prst="roundRect">
            <a:avLst>
              <a:gd name="adj" fmla="val 50000"/>
            </a:avLst>
          </a:prstGeom>
          <a:solidFill>
            <a:srgbClr val="195C91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none" lIns="72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33350" indent="-133350" algn="ctr" defTabSz="973104" latinLnBrk="0">
              <a:spcBef>
                <a:spcPts val="200"/>
              </a:spcBef>
              <a:buClr>
                <a:prstClr val="white">
                  <a:lumMod val="65000"/>
                </a:prstClr>
              </a:buClr>
              <a:buFont typeface="Wingdings" pitchFamily="2" charset="2"/>
              <a:buChar char="§"/>
            </a:pPr>
            <a:endParaRPr lang="ko-KR" altLang="en-US" sz="1200" b="1" kern="0" dirty="0">
              <a:solidFill>
                <a:prstClr val="black"/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grpSp>
        <p:nvGrpSpPr>
          <p:cNvPr id="112" name="Group 35"/>
          <p:cNvGrpSpPr>
            <a:grpSpLocks/>
          </p:cNvGrpSpPr>
          <p:nvPr/>
        </p:nvGrpSpPr>
        <p:grpSpPr bwMode="auto">
          <a:xfrm>
            <a:off x="360032" y="4713792"/>
            <a:ext cx="9201481" cy="753369"/>
            <a:chOff x="1104" y="3225"/>
            <a:chExt cx="3534" cy="653"/>
          </a:xfrm>
        </p:grpSpPr>
        <p:sp>
          <p:nvSpPr>
            <p:cNvPr id="113" name="AutoShape 36"/>
            <p:cNvSpPr>
              <a:spLocks noChangeArrowheads="1"/>
            </p:cNvSpPr>
            <p:nvPr/>
          </p:nvSpPr>
          <p:spPr bwMode="auto">
            <a:xfrm>
              <a:off x="1293" y="3529"/>
              <a:ext cx="3167" cy="349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339933"/>
                </a:gs>
                <a:gs pos="100000">
                  <a:srgbClr val="339933">
                    <a:gamma/>
                    <a:tint val="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0000" tIns="46800" rIns="90000" bIns="4680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ko-KR" altLang="en-US"/>
            </a:p>
          </p:txBody>
        </p:sp>
        <p:sp>
          <p:nvSpPr>
            <p:cNvPr id="114" name="Freeform 37"/>
            <p:cNvSpPr>
              <a:spLocks/>
            </p:cNvSpPr>
            <p:nvPr/>
          </p:nvSpPr>
          <p:spPr bwMode="auto">
            <a:xfrm>
              <a:off x="1118" y="3233"/>
              <a:ext cx="3512" cy="645"/>
            </a:xfrm>
            <a:custGeom>
              <a:avLst/>
              <a:gdLst>
                <a:gd name="T0" fmla="*/ 0 w 3747"/>
                <a:gd name="T1" fmla="*/ 107 h 447"/>
                <a:gd name="T2" fmla="*/ 740 w 3747"/>
                <a:gd name="T3" fmla="*/ 13 h 447"/>
                <a:gd name="T4" fmla="*/ 2974 w 3747"/>
                <a:gd name="T5" fmla="*/ 0 h 447"/>
                <a:gd name="T6" fmla="*/ 3747 w 3747"/>
                <a:gd name="T7" fmla="*/ 127 h 447"/>
                <a:gd name="T8" fmla="*/ 3747 w 3747"/>
                <a:gd name="T9" fmla="*/ 447 h 447"/>
                <a:gd name="T10" fmla="*/ 0 w 3747"/>
                <a:gd name="T11" fmla="*/ 447 h 447"/>
                <a:gd name="T12" fmla="*/ 0 w 3747"/>
                <a:gd name="T13" fmla="*/ 107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47" h="447">
                  <a:moveTo>
                    <a:pt x="0" y="107"/>
                  </a:moveTo>
                  <a:lnTo>
                    <a:pt x="740" y="13"/>
                  </a:lnTo>
                  <a:lnTo>
                    <a:pt x="2974" y="0"/>
                  </a:lnTo>
                  <a:lnTo>
                    <a:pt x="3747" y="127"/>
                  </a:lnTo>
                  <a:lnTo>
                    <a:pt x="3747" y="447"/>
                  </a:lnTo>
                  <a:lnTo>
                    <a:pt x="0" y="447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0000" tIns="0" rIns="90000" bIns="0" numCol="1" anchor="ctr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5" name="Freeform 38"/>
            <p:cNvSpPr>
              <a:spLocks/>
            </p:cNvSpPr>
            <p:nvPr/>
          </p:nvSpPr>
          <p:spPr bwMode="auto">
            <a:xfrm>
              <a:off x="1195" y="3621"/>
              <a:ext cx="962" cy="240"/>
            </a:xfrm>
            <a:custGeom>
              <a:avLst/>
              <a:gdLst>
                <a:gd name="T0" fmla="*/ 0 w 1027"/>
                <a:gd name="T1" fmla="*/ 169 h 169"/>
                <a:gd name="T2" fmla="*/ 487 w 1027"/>
                <a:gd name="T3" fmla="*/ 3 h 169"/>
                <a:gd name="T4" fmla="*/ 1027 w 1027"/>
                <a:gd name="T5" fmla="*/ 0 h 169"/>
                <a:gd name="T6" fmla="*/ 700 w 1027"/>
                <a:gd name="T7" fmla="*/ 169 h 169"/>
                <a:gd name="T8" fmla="*/ 0 w 1027"/>
                <a:gd name="T9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7" h="169">
                  <a:moveTo>
                    <a:pt x="0" y="169"/>
                  </a:moveTo>
                  <a:lnTo>
                    <a:pt x="487" y="3"/>
                  </a:lnTo>
                  <a:lnTo>
                    <a:pt x="1027" y="0"/>
                  </a:lnTo>
                  <a:lnTo>
                    <a:pt x="700" y="169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0000" tIns="0" rIns="90000" bIns="0" numCol="1" anchor="ctr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6" name="Freeform 39"/>
            <p:cNvSpPr>
              <a:spLocks/>
            </p:cNvSpPr>
            <p:nvPr/>
          </p:nvSpPr>
          <p:spPr bwMode="auto">
            <a:xfrm>
              <a:off x="1961" y="3361"/>
              <a:ext cx="519" cy="103"/>
            </a:xfrm>
            <a:custGeom>
              <a:avLst/>
              <a:gdLst>
                <a:gd name="T0" fmla="*/ 0 w 554"/>
                <a:gd name="T1" fmla="*/ 72 h 73"/>
                <a:gd name="T2" fmla="*/ 203 w 554"/>
                <a:gd name="T3" fmla="*/ 0 h 73"/>
                <a:gd name="T4" fmla="*/ 554 w 554"/>
                <a:gd name="T5" fmla="*/ 3 h 73"/>
                <a:gd name="T6" fmla="*/ 403 w 554"/>
                <a:gd name="T7" fmla="*/ 73 h 73"/>
                <a:gd name="T8" fmla="*/ 0 w 554"/>
                <a:gd name="T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4" h="73">
                  <a:moveTo>
                    <a:pt x="0" y="72"/>
                  </a:moveTo>
                  <a:lnTo>
                    <a:pt x="203" y="0"/>
                  </a:lnTo>
                  <a:lnTo>
                    <a:pt x="554" y="3"/>
                  </a:lnTo>
                  <a:lnTo>
                    <a:pt x="403" y="73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0000" tIns="0" rIns="90000" bIns="0" numCol="1" anchor="ctr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7" name="Freeform 40"/>
            <p:cNvSpPr>
              <a:spLocks/>
            </p:cNvSpPr>
            <p:nvPr/>
          </p:nvSpPr>
          <p:spPr bwMode="auto">
            <a:xfrm>
              <a:off x="2284" y="3233"/>
              <a:ext cx="356" cy="67"/>
            </a:xfrm>
            <a:custGeom>
              <a:avLst/>
              <a:gdLst>
                <a:gd name="T0" fmla="*/ 0 w 554"/>
                <a:gd name="T1" fmla="*/ 72 h 72"/>
                <a:gd name="T2" fmla="*/ 203 w 554"/>
                <a:gd name="T3" fmla="*/ 0 h 72"/>
                <a:gd name="T4" fmla="*/ 554 w 554"/>
                <a:gd name="T5" fmla="*/ 3 h 72"/>
                <a:gd name="T6" fmla="*/ 378 w 554"/>
                <a:gd name="T7" fmla="*/ 72 h 72"/>
                <a:gd name="T8" fmla="*/ 0 w 554"/>
                <a:gd name="T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4" h="72">
                  <a:moveTo>
                    <a:pt x="0" y="72"/>
                  </a:moveTo>
                  <a:lnTo>
                    <a:pt x="203" y="0"/>
                  </a:lnTo>
                  <a:lnTo>
                    <a:pt x="554" y="3"/>
                  </a:lnTo>
                  <a:lnTo>
                    <a:pt x="378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0000" tIns="0" rIns="90000" bIns="0" numCol="1" anchor="ctr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8" name="Freeform 41"/>
            <p:cNvSpPr>
              <a:spLocks/>
            </p:cNvSpPr>
            <p:nvPr/>
          </p:nvSpPr>
          <p:spPr bwMode="auto">
            <a:xfrm>
              <a:off x="3507" y="3620"/>
              <a:ext cx="868" cy="241"/>
            </a:xfrm>
            <a:custGeom>
              <a:avLst/>
              <a:gdLst>
                <a:gd name="T0" fmla="*/ 926 w 926"/>
                <a:gd name="T1" fmla="*/ 169 h 169"/>
                <a:gd name="T2" fmla="*/ 499 w 926"/>
                <a:gd name="T3" fmla="*/ 3 h 169"/>
                <a:gd name="T4" fmla="*/ 0 w 926"/>
                <a:gd name="T5" fmla="*/ 0 h 169"/>
                <a:gd name="T6" fmla="*/ 286 w 926"/>
                <a:gd name="T7" fmla="*/ 169 h 169"/>
                <a:gd name="T8" fmla="*/ 926 w 926"/>
                <a:gd name="T9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6" h="169">
                  <a:moveTo>
                    <a:pt x="926" y="169"/>
                  </a:moveTo>
                  <a:lnTo>
                    <a:pt x="499" y="3"/>
                  </a:lnTo>
                  <a:lnTo>
                    <a:pt x="0" y="0"/>
                  </a:lnTo>
                  <a:lnTo>
                    <a:pt x="286" y="169"/>
                  </a:lnTo>
                  <a:lnTo>
                    <a:pt x="926" y="16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0000" tIns="0" rIns="90000" bIns="0" numCol="1" anchor="ctr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9" name="Freeform 42"/>
            <p:cNvSpPr>
              <a:spLocks/>
            </p:cNvSpPr>
            <p:nvPr/>
          </p:nvSpPr>
          <p:spPr bwMode="auto">
            <a:xfrm>
              <a:off x="3191" y="3350"/>
              <a:ext cx="520" cy="106"/>
            </a:xfrm>
            <a:custGeom>
              <a:avLst/>
              <a:gdLst>
                <a:gd name="T0" fmla="*/ 554 w 554"/>
                <a:gd name="T1" fmla="*/ 72 h 75"/>
                <a:gd name="T2" fmla="*/ 351 w 554"/>
                <a:gd name="T3" fmla="*/ 0 h 75"/>
                <a:gd name="T4" fmla="*/ 0 w 554"/>
                <a:gd name="T5" fmla="*/ 3 h 75"/>
                <a:gd name="T6" fmla="*/ 149 w 554"/>
                <a:gd name="T7" fmla="*/ 75 h 75"/>
                <a:gd name="T8" fmla="*/ 554 w 554"/>
                <a:gd name="T9" fmla="*/ 7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4" h="75">
                  <a:moveTo>
                    <a:pt x="554" y="72"/>
                  </a:moveTo>
                  <a:lnTo>
                    <a:pt x="351" y="0"/>
                  </a:lnTo>
                  <a:lnTo>
                    <a:pt x="0" y="3"/>
                  </a:lnTo>
                  <a:lnTo>
                    <a:pt x="149" y="75"/>
                  </a:lnTo>
                  <a:lnTo>
                    <a:pt x="554" y="7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0000" tIns="0" rIns="90000" bIns="0" numCol="1" anchor="ctr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0" name="Freeform 43"/>
            <p:cNvSpPr>
              <a:spLocks/>
            </p:cNvSpPr>
            <p:nvPr/>
          </p:nvSpPr>
          <p:spPr bwMode="auto">
            <a:xfrm>
              <a:off x="3078" y="3233"/>
              <a:ext cx="355" cy="71"/>
            </a:xfrm>
            <a:custGeom>
              <a:avLst/>
              <a:gdLst>
                <a:gd name="T0" fmla="*/ 380 w 380"/>
                <a:gd name="T1" fmla="*/ 47 h 50"/>
                <a:gd name="T2" fmla="*/ 241 w 380"/>
                <a:gd name="T3" fmla="*/ 0 h 50"/>
                <a:gd name="T4" fmla="*/ 0 w 380"/>
                <a:gd name="T5" fmla="*/ 2 h 50"/>
                <a:gd name="T6" fmla="*/ 78 w 380"/>
                <a:gd name="T7" fmla="*/ 50 h 50"/>
                <a:gd name="T8" fmla="*/ 380 w 380"/>
                <a:gd name="T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0" h="50">
                  <a:moveTo>
                    <a:pt x="380" y="47"/>
                  </a:moveTo>
                  <a:lnTo>
                    <a:pt x="241" y="0"/>
                  </a:lnTo>
                  <a:lnTo>
                    <a:pt x="0" y="2"/>
                  </a:lnTo>
                  <a:lnTo>
                    <a:pt x="78" y="50"/>
                  </a:lnTo>
                  <a:lnTo>
                    <a:pt x="380" y="4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0000" tIns="0" rIns="90000" bIns="0" numCol="1" anchor="ctr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1" name="Freeform 44"/>
            <p:cNvSpPr>
              <a:spLocks/>
            </p:cNvSpPr>
            <p:nvPr/>
          </p:nvSpPr>
          <p:spPr bwMode="auto">
            <a:xfrm>
              <a:off x="2445" y="3620"/>
              <a:ext cx="611" cy="241"/>
            </a:xfrm>
            <a:custGeom>
              <a:avLst/>
              <a:gdLst>
                <a:gd name="T0" fmla="*/ 125 w 653"/>
                <a:gd name="T1" fmla="*/ 0 h 169"/>
                <a:gd name="T2" fmla="*/ 593 w 653"/>
                <a:gd name="T3" fmla="*/ 3 h 169"/>
                <a:gd name="T4" fmla="*/ 653 w 653"/>
                <a:gd name="T5" fmla="*/ 169 h 169"/>
                <a:gd name="T6" fmla="*/ 0 w 653"/>
                <a:gd name="T7" fmla="*/ 163 h 169"/>
                <a:gd name="T8" fmla="*/ 125 w 653"/>
                <a:gd name="T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3" h="169">
                  <a:moveTo>
                    <a:pt x="125" y="0"/>
                  </a:moveTo>
                  <a:lnTo>
                    <a:pt x="593" y="3"/>
                  </a:lnTo>
                  <a:lnTo>
                    <a:pt x="653" y="169"/>
                  </a:lnTo>
                  <a:lnTo>
                    <a:pt x="0" y="163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0000" tIns="0" rIns="90000" bIns="0" numCol="1" anchor="ctr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2" name="Freeform 45"/>
            <p:cNvSpPr>
              <a:spLocks/>
            </p:cNvSpPr>
            <p:nvPr/>
          </p:nvSpPr>
          <p:spPr bwMode="auto">
            <a:xfrm>
              <a:off x="2631" y="3350"/>
              <a:ext cx="325" cy="125"/>
            </a:xfrm>
            <a:custGeom>
              <a:avLst/>
              <a:gdLst>
                <a:gd name="T0" fmla="*/ 125 w 653"/>
                <a:gd name="T1" fmla="*/ 0 h 169"/>
                <a:gd name="T2" fmla="*/ 593 w 653"/>
                <a:gd name="T3" fmla="*/ 3 h 169"/>
                <a:gd name="T4" fmla="*/ 653 w 653"/>
                <a:gd name="T5" fmla="*/ 169 h 169"/>
                <a:gd name="T6" fmla="*/ 0 w 653"/>
                <a:gd name="T7" fmla="*/ 163 h 169"/>
                <a:gd name="T8" fmla="*/ 125 w 653"/>
                <a:gd name="T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3" h="169">
                  <a:moveTo>
                    <a:pt x="125" y="0"/>
                  </a:moveTo>
                  <a:lnTo>
                    <a:pt x="593" y="3"/>
                  </a:lnTo>
                  <a:lnTo>
                    <a:pt x="653" y="169"/>
                  </a:lnTo>
                  <a:lnTo>
                    <a:pt x="0" y="163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0000" tIns="0" rIns="90000" bIns="0" numCol="1" anchor="ctr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3" name="Freeform 46"/>
            <p:cNvSpPr>
              <a:spLocks noChangeAspect="1"/>
            </p:cNvSpPr>
            <p:nvPr/>
          </p:nvSpPr>
          <p:spPr bwMode="auto">
            <a:xfrm>
              <a:off x="2729" y="3233"/>
              <a:ext cx="165" cy="64"/>
            </a:xfrm>
            <a:custGeom>
              <a:avLst/>
              <a:gdLst>
                <a:gd name="T0" fmla="*/ 125 w 653"/>
                <a:gd name="T1" fmla="*/ 0 h 169"/>
                <a:gd name="T2" fmla="*/ 593 w 653"/>
                <a:gd name="T3" fmla="*/ 3 h 169"/>
                <a:gd name="T4" fmla="*/ 653 w 653"/>
                <a:gd name="T5" fmla="*/ 169 h 169"/>
                <a:gd name="T6" fmla="*/ 0 w 653"/>
                <a:gd name="T7" fmla="*/ 163 h 169"/>
                <a:gd name="T8" fmla="*/ 125 w 653"/>
                <a:gd name="T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3" h="169">
                  <a:moveTo>
                    <a:pt x="125" y="0"/>
                  </a:moveTo>
                  <a:lnTo>
                    <a:pt x="593" y="3"/>
                  </a:lnTo>
                  <a:lnTo>
                    <a:pt x="653" y="169"/>
                  </a:lnTo>
                  <a:lnTo>
                    <a:pt x="0" y="163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0000" tIns="0" rIns="90000" bIns="0" numCol="1" anchor="ctr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grpSp>
          <p:nvGrpSpPr>
            <p:cNvPr id="124" name="Group 47"/>
            <p:cNvGrpSpPr>
              <a:grpSpLocks/>
            </p:cNvGrpSpPr>
            <p:nvPr/>
          </p:nvGrpSpPr>
          <p:grpSpPr bwMode="auto">
            <a:xfrm>
              <a:off x="2150" y="3288"/>
              <a:ext cx="584" cy="341"/>
              <a:chOff x="1433" y="5189"/>
              <a:chExt cx="623" cy="240"/>
            </a:xfrm>
          </p:grpSpPr>
          <p:sp>
            <p:nvSpPr>
              <p:cNvPr id="135" name="Freeform 48"/>
              <p:cNvSpPr>
                <a:spLocks/>
              </p:cNvSpPr>
              <p:nvPr/>
            </p:nvSpPr>
            <p:spPr bwMode="auto">
              <a:xfrm>
                <a:off x="1433" y="5307"/>
                <a:ext cx="540" cy="122"/>
              </a:xfrm>
              <a:custGeom>
                <a:avLst/>
                <a:gdLst>
                  <a:gd name="T0" fmla="*/ 214 w 540"/>
                  <a:gd name="T1" fmla="*/ 0 h 122"/>
                  <a:gd name="T2" fmla="*/ 540 w 540"/>
                  <a:gd name="T3" fmla="*/ 0 h 122"/>
                  <a:gd name="T4" fmla="*/ 447 w 540"/>
                  <a:gd name="T5" fmla="*/ 120 h 122"/>
                  <a:gd name="T6" fmla="*/ 0 w 540"/>
                  <a:gd name="T7" fmla="*/ 122 h 122"/>
                  <a:gd name="T8" fmla="*/ 214 w 540"/>
                  <a:gd name="T9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0" h="122">
                    <a:moveTo>
                      <a:pt x="214" y="0"/>
                    </a:moveTo>
                    <a:lnTo>
                      <a:pt x="540" y="0"/>
                    </a:lnTo>
                    <a:lnTo>
                      <a:pt x="447" y="120"/>
                    </a:lnTo>
                    <a:lnTo>
                      <a:pt x="0" y="122"/>
                    </a:lnTo>
                    <a:lnTo>
                      <a:pt x="214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0000" tIns="0" rIns="90000" bIns="0" numCol="1" anchor="ctr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36" name="Freeform 49"/>
              <p:cNvSpPr>
                <a:spLocks noChangeAspect="1"/>
              </p:cNvSpPr>
              <p:nvPr/>
            </p:nvSpPr>
            <p:spPr bwMode="auto">
              <a:xfrm>
                <a:off x="1746" y="5189"/>
                <a:ext cx="310" cy="60"/>
              </a:xfrm>
              <a:custGeom>
                <a:avLst/>
                <a:gdLst>
                  <a:gd name="T0" fmla="*/ 214 w 540"/>
                  <a:gd name="T1" fmla="*/ 0 h 122"/>
                  <a:gd name="T2" fmla="*/ 540 w 540"/>
                  <a:gd name="T3" fmla="*/ 0 h 122"/>
                  <a:gd name="T4" fmla="*/ 447 w 540"/>
                  <a:gd name="T5" fmla="*/ 120 h 122"/>
                  <a:gd name="T6" fmla="*/ 0 w 540"/>
                  <a:gd name="T7" fmla="*/ 122 h 122"/>
                  <a:gd name="T8" fmla="*/ 214 w 540"/>
                  <a:gd name="T9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0" h="122">
                    <a:moveTo>
                      <a:pt x="214" y="0"/>
                    </a:moveTo>
                    <a:lnTo>
                      <a:pt x="540" y="0"/>
                    </a:lnTo>
                    <a:lnTo>
                      <a:pt x="447" y="120"/>
                    </a:lnTo>
                    <a:lnTo>
                      <a:pt x="0" y="122"/>
                    </a:lnTo>
                    <a:lnTo>
                      <a:pt x="214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0000" tIns="0" rIns="90000" bIns="0" numCol="1" anchor="ctr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125" name="Freeform 50"/>
            <p:cNvSpPr>
              <a:spLocks/>
            </p:cNvSpPr>
            <p:nvPr/>
          </p:nvSpPr>
          <p:spPr bwMode="auto">
            <a:xfrm>
              <a:off x="2951" y="3447"/>
              <a:ext cx="575" cy="173"/>
            </a:xfrm>
            <a:custGeom>
              <a:avLst/>
              <a:gdLst>
                <a:gd name="T0" fmla="*/ 393 w 613"/>
                <a:gd name="T1" fmla="*/ 0 h 124"/>
                <a:gd name="T2" fmla="*/ 0 w 613"/>
                <a:gd name="T3" fmla="*/ 0 h 124"/>
                <a:gd name="T4" fmla="*/ 40 w 613"/>
                <a:gd name="T5" fmla="*/ 120 h 124"/>
                <a:gd name="T6" fmla="*/ 613 w 613"/>
                <a:gd name="T7" fmla="*/ 124 h 124"/>
                <a:gd name="T8" fmla="*/ 393 w 613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124">
                  <a:moveTo>
                    <a:pt x="393" y="0"/>
                  </a:moveTo>
                  <a:lnTo>
                    <a:pt x="0" y="0"/>
                  </a:lnTo>
                  <a:lnTo>
                    <a:pt x="40" y="120"/>
                  </a:lnTo>
                  <a:lnTo>
                    <a:pt x="613" y="124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0000" tIns="0" rIns="90000" bIns="0" numCol="1" anchor="ctr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6" name="Freeform 51"/>
            <p:cNvSpPr>
              <a:spLocks noChangeAspect="1"/>
            </p:cNvSpPr>
            <p:nvPr/>
          </p:nvSpPr>
          <p:spPr bwMode="auto">
            <a:xfrm>
              <a:off x="2900" y="3286"/>
              <a:ext cx="331" cy="74"/>
            </a:xfrm>
            <a:custGeom>
              <a:avLst/>
              <a:gdLst>
                <a:gd name="T0" fmla="*/ 247 w 354"/>
                <a:gd name="T1" fmla="*/ 0 h 53"/>
                <a:gd name="T2" fmla="*/ 0 w 354"/>
                <a:gd name="T3" fmla="*/ 6 h 53"/>
                <a:gd name="T4" fmla="*/ 14 w 354"/>
                <a:gd name="T5" fmla="*/ 53 h 53"/>
                <a:gd name="T6" fmla="*/ 354 w 354"/>
                <a:gd name="T7" fmla="*/ 53 h 53"/>
                <a:gd name="T8" fmla="*/ 247 w 354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4" h="53">
                  <a:moveTo>
                    <a:pt x="247" y="0"/>
                  </a:moveTo>
                  <a:lnTo>
                    <a:pt x="0" y="6"/>
                  </a:lnTo>
                  <a:lnTo>
                    <a:pt x="14" y="53"/>
                  </a:lnTo>
                  <a:lnTo>
                    <a:pt x="354" y="53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0000" tIns="0" rIns="90000" bIns="0" numCol="1" anchor="ctr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7" name="Freeform 52"/>
            <p:cNvSpPr>
              <a:spLocks/>
            </p:cNvSpPr>
            <p:nvPr/>
          </p:nvSpPr>
          <p:spPr bwMode="auto">
            <a:xfrm>
              <a:off x="1118" y="3447"/>
              <a:ext cx="870" cy="179"/>
            </a:xfrm>
            <a:custGeom>
              <a:avLst/>
              <a:gdLst>
                <a:gd name="T0" fmla="*/ 414 w 927"/>
                <a:gd name="T1" fmla="*/ 0 h 127"/>
                <a:gd name="T2" fmla="*/ 927 w 927"/>
                <a:gd name="T3" fmla="*/ 0 h 127"/>
                <a:gd name="T4" fmla="*/ 580 w 927"/>
                <a:gd name="T5" fmla="*/ 127 h 127"/>
                <a:gd name="T6" fmla="*/ 0 w 927"/>
                <a:gd name="T7" fmla="*/ 120 h 127"/>
                <a:gd name="T8" fmla="*/ 0 w 927"/>
                <a:gd name="T9" fmla="*/ 93 h 127"/>
                <a:gd name="T10" fmla="*/ 414 w 927"/>
                <a:gd name="T11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7" h="127">
                  <a:moveTo>
                    <a:pt x="414" y="0"/>
                  </a:moveTo>
                  <a:lnTo>
                    <a:pt x="927" y="0"/>
                  </a:lnTo>
                  <a:lnTo>
                    <a:pt x="580" y="127"/>
                  </a:lnTo>
                  <a:lnTo>
                    <a:pt x="0" y="120"/>
                  </a:lnTo>
                  <a:lnTo>
                    <a:pt x="0" y="93"/>
                  </a:lnTo>
                  <a:lnTo>
                    <a:pt x="414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0000" tIns="0" rIns="90000" bIns="0" numCol="1" anchor="ctr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8" name="Freeform 53"/>
            <p:cNvSpPr>
              <a:spLocks noChangeAspect="1"/>
            </p:cNvSpPr>
            <p:nvPr/>
          </p:nvSpPr>
          <p:spPr bwMode="auto">
            <a:xfrm>
              <a:off x="1751" y="3295"/>
              <a:ext cx="549" cy="72"/>
            </a:xfrm>
            <a:custGeom>
              <a:avLst/>
              <a:gdLst>
                <a:gd name="T0" fmla="*/ 232 w 585"/>
                <a:gd name="T1" fmla="*/ 0 h 51"/>
                <a:gd name="T2" fmla="*/ 585 w 585"/>
                <a:gd name="T3" fmla="*/ 0 h 51"/>
                <a:gd name="T4" fmla="*/ 435 w 585"/>
                <a:gd name="T5" fmla="*/ 50 h 51"/>
                <a:gd name="T6" fmla="*/ 0 w 585"/>
                <a:gd name="T7" fmla="*/ 51 h 51"/>
                <a:gd name="T8" fmla="*/ 232 w 585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5" h="51">
                  <a:moveTo>
                    <a:pt x="232" y="0"/>
                  </a:moveTo>
                  <a:lnTo>
                    <a:pt x="585" y="0"/>
                  </a:lnTo>
                  <a:lnTo>
                    <a:pt x="435" y="50"/>
                  </a:lnTo>
                  <a:lnTo>
                    <a:pt x="0" y="51"/>
                  </a:lnTo>
                  <a:lnTo>
                    <a:pt x="23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0000" tIns="0" rIns="90000" bIns="0" numCol="1" anchor="ctr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9" name="Freeform 54"/>
            <p:cNvSpPr>
              <a:spLocks/>
            </p:cNvSpPr>
            <p:nvPr/>
          </p:nvSpPr>
          <p:spPr bwMode="auto">
            <a:xfrm>
              <a:off x="3675" y="3453"/>
              <a:ext cx="955" cy="180"/>
            </a:xfrm>
            <a:custGeom>
              <a:avLst/>
              <a:gdLst>
                <a:gd name="T0" fmla="*/ 513 w 1021"/>
                <a:gd name="T1" fmla="*/ 0 h 127"/>
                <a:gd name="T2" fmla="*/ 0 w 1021"/>
                <a:gd name="T3" fmla="*/ 0 h 127"/>
                <a:gd name="T4" fmla="*/ 347 w 1021"/>
                <a:gd name="T5" fmla="*/ 127 h 127"/>
                <a:gd name="T6" fmla="*/ 1021 w 1021"/>
                <a:gd name="T7" fmla="*/ 122 h 127"/>
                <a:gd name="T8" fmla="*/ 513 w 1021"/>
                <a:gd name="T9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1" h="127">
                  <a:moveTo>
                    <a:pt x="513" y="0"/>
                  </a:moveTo>
                  <a:lnTo>
                    <a:pt x="0" y="0"/>
                  </a:lnTo>
                  <a:lnTo>
                    <a:pt x="347" y="127"/>
                  </a:lnTo>
                  <a:lnTo>
                    <a:pt x="1021" y="122"/>
                  </a:lnTo>
                  <a:lnTo>
                    <a:pt x="513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0000" tIns="0" rIns="90000" bIns="0" numCol="1" anchor="ctr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0" name="Freeform 55"/>
            <p:cNvSpPr>
              <a:spLocks noChangeAspect="1"/>
            </p:cNvSpPr>
            <p:nvPr/>
          </p:nvSpPr>
          <p:spPr bwMode="auto">
            <a:xfrm flipH="1">
              <a:off x="3372" y="3282"/>
              <a:ext cx="548" cy="72"/>
            </a:xfrm>
            <a:custGeom>
              <a:avLst/>
              <a:gdLst>
                <a:gd name="T0" fmla="*/ 232 w 585"/>
                <a:gd name="T1" fmla="*/ 0 h 51"/>
                <a:gd name="T2" fmla="*/ 585 w 585"/>
                <a:gd name="T3" fmla="*/ 0 h 51"/>
                <a:gd name="T4" fmla="*/ 435 w 585"/>
                <a:gd name="T5" fmla="*/ 50 h 51"/>
                <a:gd name="T6" fmla="*/ 0 w 585"/>
                <a:gd name="T7" fmla="*/ 51 h 51"/>
                <a:gd name="T8" fmla="*/ 232 w 585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5" h="51">
                  <a:moveTo>
                    <a:pt x="232" y="0"/>
                  </a:moveTo>
                  <a:lnTo>
                    <a:pt x="585" y="0"/>
                  </a:lnTo>
                  <a:lnTo>
                    <a:pt x="435" y="50"/>
                  </a:lnTo>
                  <a:lnTo>
                    <a:pt x="0" y="51"/>
                  </a:lnTo>
                  <a:lnTo>
                    <a:pt x="23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0000" tIns="0" rIns="90000" bIns="0" numCol="1" anchor="ctr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1" name="Freeform 56"/>
            <p:cNvSpPr>
              <a:spLocks/>
            </p:cNvSpPr>
            <p:nvPr/>
          </p:nvSpPr>
          <p:spPr bwMode="auto">
            <a:xfrm>
              <a:off x="1104" y="3351"/>
              <a:ext cx="690" cy="96"/>
            </a:xfrm>
            <a:custGeom>
              <a:avLst/>
              <a:gdLst>
                <a:gd name="T0" fmla="*/ 10 w 736"/>
                <a:gd name="T1" fmla="*/ 88 h 88"/>
                <a:gd name="T2" fmla="*/ 0 w 736"/>
                <a:gd name="T3" fmla="*/ 33 h 88"/>
                <a:gd name="T4" fmla="*/ 156 w 736"/>
                <a:gd name="T5" fmla="*/ 0 h 88"/>
                <a:gd name="T6" fmla="*/ 736 w 736"/>
                <a:gd name="T7" fmla="*/ 9 h 88"/>
                <a:gd name="T8" fmla="*/ 423 w 736"/>
                <a:gd name="T9" fmla="*/ 88 h 88"/>
                <a:gd name="T10" fmla="*/ 10 w 736"/>
                <a:gd name="T11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6" h="88">
                  <a:moveTo>
                    <a:pt x="10" y="88"/>
                  </a:moveTo>
                  <a:lnTo>
                    <a:pt x="0" y="33"/>
                  </a:lnTo>
                  <a:lnTo>
                    <a:pt x="156" y="0"/>
                  </a:lnTo>
                  <a:lnTo>
                    <a:pt x="736" y="9"/>
                  </a:lnTo>
                  <a:lnTo>
                    <a:pt x="423" y="88"/>
                  </a:lnTo>
                  <a:lnTo>
                    <a:pt x="10" y="8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0000" tIns="0" rIns="90000" bIns="0" numCol="1" anchor="ctr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2" name="Freeform 57"/>
            <p:cNvSpPr>
              <a:spLocks/>
            </p:cNvSpPr>
            <p:nvPr/>
          </p:nvSpPr>
          <p:spPr bwMode="auto">
            <a:xfrm>
              <a:off x="1473" y="3232"/>
              <a:ext cx="588" cy="74"/>
            </a:xfrm>
            <a:custGeom>
              <a:avLst/>
              <a:gdLst>
                <a:gd name="T0" fmla="*/ 0 w 628"/>
                <a:gd name="T1" fmla="*/ 69 h 69"/>
                <a:gd name="T2" fmla="*/ 306 w 628"/>
                <a:gd name="T3" fmla="*/ 3 h 69"/>
                <a:gd name="T4" fmla="*/ 628 w 628"/>
                <a:gd name="T5" fmla="*/ 0 h 69"/>
                <a:gd name="T6" fmla="*/ 508 w 628"/>
                <a:gd name="T7" fmla="*/ 62 h 69"/>
                <a:gd name="T8" fmla="*/ 0 w 628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8" h="69">
                  <a:moveTo>
                    <a:pt x="0" y="69"/>
                  </a:moveTo>
                  <a:lnTo>
                    <a:pt x="306" y="3"/>
                  </a:lnTo>
                  <a:lnTo>
                    <a:pt x="628" y="0"/>
                  </a:lnTo>
                  <a:lnTo>
                    <a:pt x="508" y="62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0000" tIns="0" rIns="90000" bIns="0" numCol="1" anchor="ctr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3" name="Freeform 58"/>
            <p:cNvSpPr>
              <a:spLocks/>
            </p:cNvSpPr>
            <p:nvPr/>
          </p:nvSpPr>
          <p:spPr bwMode="auto">
            <a:xfrm>
              <a:off x="3853" y="3340"/>
              <a:ext cx="785" cy="107"/>
            </a:xfrm>
            <a:custGeom>
              <a:avLst/>
              <a:gdLst>
                <a:gd name="T0" fmla="*/ 837 w 837"/>
                <a:gd name="T1" fmla="*/ 75 h 75"/>
                <a:gd name="T2" fmla="*/ 837 w 837"/>
                <a:gd name="T3" fmla="*/ 42 h 75"/>
                <a:gd name="T4" fmla="*/ 546 w 837"/>
                <a:gd name="T5" fmla="*/ 0 h 75"/>
                <a:gd name="T6" fmla="*/ 0 w 837"/>
                <a:gd name="T7" fmla="*/ 0 h 75"/>
                <a:gd name="T8" fmla="*/ 313 w 837"/>
                <a:gd name="T9" fmla="*/ 73 h 75"/>
                <a:gd name="T10" fmla="*/ 837 w 837"/>
                <a:gd name="T11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7" h="75">
                  <a:moveTo>
                    <a:pt x="837" y="75"/>
                  </a:moveTo>
                  <a:lnTo>
                    <a:pt x="837" y="42"/>
                  </a:lnTo>
                  <a:lnTo>
                    <a:pt x="546" y="0"/>
                  </a:lnTo>
                  <a:lnTo>
                    <a:pt x="0" y="0"/>
                  </a:lnTo>
                  <a:lnTo>
                    <a:pt x="313" y="73"/>
                  </a:lnTo>
                  <a:lnTo>
                    <a:pt x="837" y="7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0000" tIns="0" rIns="90000" bIns="0" numCol="1" anchor="ctr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4" name="Freeform 59"/>
            <p:cNvSpPr>
              <a:spLocks/>
            </p:cNvSpPr>
            <p:nvPr/>
          </p:nvSpPr>
          <p:spPr bwMode="auto">
            <a:xfrm>
              <a:off x="3537" y="3225"/>
              <a:ext cx="597" cy="57"/>
            </a:xfrm>
            <a:custGeom>
              <a:avLst/>
              <a:gdLst>
                <a:gd name="T0" fmla="*/ 636 w 636"/>
                <a:gd name="T1" fmla="*/ 40 h 40"/>
                <a:gd name="T2" fmla="*/ 369 w 636"/>
                <a:gd name="T3" fmla="*/ 0 h 40"/>
                <a:gd name="T4" fmla="*/ 0 w 636"/>
                <a:gd name="T5" fmla="*/ 3 h 40"/>
                <a:gd name="T6" fmla="*/ 157 w 636"/>
                <a:gd name="T7" fmla="*/ 37 h 40"/>
                <a:gd name="T8" fmla="*/ 636 w 636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6" h="40">
                  <a:moveTo>
                    <a:pt x="636" y="40"/>
                  </a:moveTo>
                  <a:lnTo>
                    <a:pt x="369" y="0"/>
                  </a:lnTo>
                  <a:lnTo>
                    <a:pt x="0" y="3"/>
                  </a:lnTo>
                  <a:lnTo>
                    <a:pt x="157" y="37"/>
                  </a:lnTo>
                  <a:lnTo>
                    <a:pt x="636" y="4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0000" tIns="0" rIns="90000" bIns="0" numCol="1" anchor="ctr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56539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/>
              <a:t>조사 설계</a:t>
            </a:r>
          </a:p>
        </p:txBody>
      </p:sp>
      <p:pic>
        <p:nvPicPr>
          <p:cNvPr id="123" name="그림 1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" t="11806" r="1528" b="11806"/>
          <a:stretch/>
        </p:blipFill>
        <p:spPr>
          <a:xfrm>
            <a:off x="6642100" y="4152900"/>
            <a:ext cx="2901601" cy="2275900"/>
          </a:xfrm>
          <a:prstGeom prst="rect">
            <a:avLst/>
          </a:prstGeom>
        </p:spPr>
      </p:pic>
      <p:grpSp>
        <p:nvGrpSpPr>
          <p:cNvPr id="13" name="그룹 12"/>
          <p:cNvGrpSpPr/>
          <p:nvPr/>
        </p:nvGrpSpPr>
        <p:grpSpPr>
          <a:xfrm>
            <a:off x="355602" y="2273299"/>
            <a:ext cx="9202546" cy="652240"/>
            <a:chOff x="355602" y="2273299"/>
            <a:chExt cx="9202546" cy="652240"/>
          </a:xfrm>
        </p:grpSpPr>
        <p:sp>
          <p:nvSpPr>
            <p:cNvPr id="135" name="양쪽 모서리가 둥근 사각형 134"/>
            <p:cNvSpPr/>
            <p:nvPr/>
          </p:nvSpPr>
          <p:spPr bwMode="auto">
            <a:xfrm rot="5400000" flipH="1" flipV="1">
              <a:off x="961090" y="1667811"/>
              <a:ext cx="469900" cy="1680875"/>
            </a:xfrm>
            <a:prstGeom prst="round2SameRect">
              <a:avLst>
                <a:gd name="adj1" fmla="val 18081"/>
                <a:gd name="adj2" fmla="val 0"/>
              </a:avLst>
            </a:prstGeom>
            <a:solidFill>
              <a:srgbClr val="DDDDDD"/>
            </a:solidFill>
            <a:ln w="12700" cap="flat" cmpd="sng" algn="ctr">
              <a:noFill/>
              <a:prstDash val="solid"/>
            </a:ln>
            <a:effectLst/>
          </p:spPr>
          <p:txBody>
            <a:bodyPr vert="vert" wrap="none" lIns="0" tIns="0" rIns="0" bIns="0" anchor="ctr"/>
            <a:lstStyle/>
            <a:p>
              <a:pPr algn="ctr" latinLnBrk="0">
                <a:lnSpc>
                  <a:spcPct val="100000"/>
                </a:lnSpc>
                <a:buFont typeface="Wingdings" pitchFamily="2" charset="2"/>
                <a:buNone/>
              </a:pPr>
              <a:r>
                <a:rPr lang="ko-KR" altLang="en-US" sz="1400" b="1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rPr>
                <a:t>조사 대상</a:t>
              </a:r>
            </a:p>
          </p:txBody>
        </p:sp>
        <p:sp>
          <p:nvSpPr>
            <p:cNvPr id="136" name="AutoShape 5"/>
            <p:cNvSpPr>
              <a:spLocks noChangeArrowheads="1"/>
            </p:cNvSpPr>
            <p:nvPr/>
          </p:nvSpPr>
          <p:spPr bwMode="auto">
            <a:xfrm>
              <a:off x="2027146" y="2273300"/>
              <a:ext cx="7531002" cy="652239"/>
            </a:xfrm>
            <a:prstGeom prst="homePlate">
              <a:avLst>
                <a:gd name="adj" fmla="val 0"/>
              </a:avLst>
            </a:prstGeom>
            <a:solidFill>
              <a:schemeClr val="bg1"/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wrap="square" lIns="180000" tIns="0" rIns="0" bIns="0" anchor="ctr"/>
            <a:lstStyle/>
            <a:p>
              <a:pPr marL="180975" indent="-180975" fontAlgn="auto" latinLnBrk="0">
                <a:spcBef>
                  <a:spcPts val="300"/>
                </a:spcBef>
                <a:spcAft>
                  <a:spcPts val="0"/>
                </a:spcAft>
                <a:buClr>
                  <a:schemeClr val="bg1">
                    <a:lumMod val="50000"/>
                  </a:schemeClr>
                </a:buClr>
                <a:buFont typeface="Wingdings" pitchFamily="2" charset="2"/>
                <a:buChar char="§"/>
              </a:pPr>
              <a:r>
                <a:rPr lang="ko-KR" altLang="en-US" sz="1300" kern="0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국제대학교 </a:t>
              </a:r>
              <a:r>
                <a:rPr lang="ko-KR" altLang="en-US" sz="1300" kern="0" dirty="0" smtClean="0">
                  <a:solidFill>
                    <a:prstClr val="black"/>
                  </a:solidFill>
                  <a:latin typeface="Trebuchet MS" panose="020B0603020202020204" pitchFamily="34" charset="0"/>
                </a:rPr>
                <a:t>재학생 학부모</a:t>
              </a:r>
              <a:endParaRPr lang="ko-KR" altLang="en-US" sz="1300" kern="0" dirty="0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355602" y="3367670"/>
            <a:ext cx="9202546" cy="652240"/>
            <a:chOff x="355602" y="3367669"/>
            <a:chExt cx="9202546" cy="652240"/>
          </a:xfrm>
        </p:grpSpPr>
        <p:sp>
          <p:nvSpPr>
            <p:cNvPr id="133" name="양쪽 모서리가 둥근 사각형 132"/>
            <p:cNvSpPr/>
            <p:nvPr/>
          </p:nvSpPr>
          <p:spPr bwMode="auto">
            <a:xfrm rot="5400000" flipH="1" flipV="1">
              <a:off x="961090" y="2762181"/>
              <a:ext cx="469900" cy="1680876"/>
            </a:xfrm>
            <a:prstGeom prst="round2SameRect">
              <a:avLst>
                <a:gd name="adj1" fmla="val 18081"/>
                <a:gd name="adj2" fmla="val 0"/>
              </a:avLst>
            </a:prstGeom>
            <a:solidFill>
              <a:srgbClr val="DDDDDD"/>
            </a:solidFill>
            <a:ln w="12700" cap="flat" cmpd="sng" algn="ctr">
              <a:noFill/>
              <a:prstDash val="solid"/>
            </a:ln>
            <a:effectLst/>
          </p:spPr>
          <p:txBody>
            <a:bodyPr vert="vert" wrap="none" lIns="0" tIns="0" rIns="0" bIns="0" anchor="ctr"/>
            <a:lstStyle/>
            <a:p>
              <a:pPr algn="ctr" latinLnBrk="0">
                <a:lnSpc>
                  <a:spcPct val="100000"/>
                </a:lnSpc>
                <a:buFont typeface="Wingdings" pitchFamily="2" charset="2"/>
                <a:buNone/>
              </a:pPr>
              <a:r>
                <a:rPr lang="ko-KR" altLang="en-US" sz="1400" b="1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rPr>
                <a:t>조사 방법</a:t>
              </a:r>
            </a:p>
          </p:txBody>
        </p:sp>
        <p:sp>
          <p:nvSpPr>
            <p:cNvPr id="134" name="AutoShape 5"/>
            <p:cNvSpPr>
              <a:spLocks noChangeArrowheads="1"/>
            </p:cNvSpPr>
            <p:nvPr/>
          </p:nvSpPr>
          <p:spPr bwMode="auto">
            <a:xfrm>
              <a:off x="2027146" y="3367670"/>
              <a:ext cx="7531002" cy="652239"/>
            </a:xfrm>
            <a:prstGeom prst="homePlate">
              <a:avLst>
                <a:gd name="adj" fmla="val 0"/>
              </a:avLst>
            </a:prstGeom>
            <a:solidFill>
              <a:schemeClr val="bg1"/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wrap="square" lIns="180000" tIns="0" rIns="0" bIns="0" anchor="ctr"/>
            <a:lstStyle/>
            <a:p>
              <a:pPr marL="180975" indent="-180975" latinLnBrk="0">
                <a:lnSpc>
                  <a:spcPct val="120000"/>
                </a:lnSpc>
                <a:spcBef>
                  <a:spcPts val="300"/>
                </a:spcBef>
                <a:buClr>
                  <a:schemeClr val="bg1">
                    <a:lumMod val="50000"/>
                  </a:schemeClr>
                </a:buClr>
                <a:buFont typeface="Wingdings" pitchFamily="2" charset="2"/>
                <a:buChar char="§"/>
              </a:pPr>
              <a:r>
                <a:rPr lang="ko-KR" altLang="en-US" sz="1300" kern="0" dirty="0" err="1" smtClean="0">
                  <a:solidFill>
                    <a:prstClr val="black"/>
                  </a:solidFill>
                  <a:latin typeface="Trebuchet MS" panose="020B0603020202020204" pitchFamily="34" charset="0"/>
                </a:rPr>
                <a:t>모바일</a:t>
              </a:r>
              <a:r>
                <a:rPr lang="ko-KR" altLang="en-US" sz="1300" kern="0" dirty="0" smtClean="0">
                  <a:solidFill>
                    <a:prstClr val="black"/>
                  </a:solidFill>
                  <a:latin typeface="Trebuchet MS" panose="020B0603020202020204" pitchFamily="34" charset="0"/>
                </a:rPr>
                <a:t> 조사</a:t>
              </a:r>
              <a:endParaRPr lang="en-US" altLang="ko-KR" sz="1300" kern="0" dirty="0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355602" y="4462041"/>
            <a:ext cx="6115693" cy="652240"/>
            <a:chOff x="355602" y="4462040"/>
            <a:chExt cx="6115693" cy="652240"/>
          </a:xfrm>
        </p:grpSpPr>
        <p:sp>
          <p:nvSpPr>
            <p:cNvPr id="131" name="양쪽 모서리가 둥근 사각형 130"/>
            <p:cNvSpPr/>
            <p:nvPr/>
          </p:nvSpPr>
          <p:spPr bwMode="auto">
            <a:xfrm rot="5400000" flipH="1" flipV="1">
              <a:off x="961090" y="3856552"/>
              <a:ext cx="469900" cy="1680876"/>
            </a:xfrm>
            <a:prstGeom prst="round2SameRect">
              <a:avLst>
                <a:gd name="adj1" fmla="val 18081"/>
                <a:gd name="adj2" fmla="val 0"/>
              </a:avLst>
            </a:prstGeom>
            <a:solidFill>
              <a:srgbClr val="DDDDDD"/>
            </a:solidFill>
            <a:ln w="12700" cap="flat" cmpd="sng" algn="ctr">
              <a:noFill/>
              <a:prstDash val="solid"/>
            </a:ln>
            <a:effectLst/>
          </p:spPr>
          <p:txBody>
            <a:bodyPr vert="vert" wrap="none" lIns="0" tIns="0" rIns="0" bIns="0" anchor="ctr"/>
            <a:lstStyle/>
            <a:p>
              <a:pPr algn="ctr" latinLnBrk="0">
                <a:lnSpc>
                  <a:spcPct val="100000"/>
                </a:lnSpc>
                <a:buFont typeface="Wingdings" pitchFamily="2" charset="2"/>
                <a:buNone/>
              </a:pPr>
              <a:r>
                <a:rPr lang="ko-KR" altLang="en-US" sz="1400" b="1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rPr>
                <a:t>조사 시기</a:t>
              </a:r>
            </a:p>
          </p:txBody>
        </p:sp>
        <p:sp>
          <p:nvSpPr>
            <p:cNvPr id="132" name="AutoShape 5"/>
            <p:cNvSpPr>
              <a:spLocks noChangeArrowheads="1"/>
            </p:cNvSpPr>
            <p:nvPr/>
          </p:nvSpPr>
          <p:spPr bwMode="auto">
            <a:xfrm>
              <a:off x="2027146" y="4462041"/>
              <a:ext cx="4444149" cy="652239"/>
            </a:xfrm>
            <a:prstGeom prst="homePlate">
              <a:avLst>
                <a:gd name="adj" fmla="val 0"/>
              </a:avLst>
            </a:prstGeom>
            <a:solidFill>
              <a:schemeClr val="bg1"/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wrap="square" lIns="180000" tIns="0" rIns="0" bIns="0" anchor="ctr"/>
            <a:lstStyle/>
            <a:p>
              <a:pPr marL="180975" indent="-180975" latinLnBrk="0">
                <a:lnSpc>
                  <a:spcPct val="120000"/>
                </a:lnSpc>
                <a:spcBef>
                  <a:spcPts val="300"/>
                </a:spcBef>
                <a:buClr>
                  <a:schemeClr val="bg1">
                    <a:lumMod val="50000"/>
                  </a:schemeClr>
                </a:buClr>
                <a:buFont typeface="Wingdings" pitchFamily="2" charset="2"/>
                <a:buChar char="§"/>
              </a:pPr>
              <a:r>
                <a:rPr lang="en-US" altLang="ko-KR" sz="1300" kern="0" dirty="0" smtClean="0">
                  <a:solidFill>
                    <a:prstClr val="black"/>
                  </a:solidFill>
                  <a:latin typeface="Trebuchet MS" panose="020B0603020202020204" pitchFamily="34" charset="0"/>
                </a:rPr>
                <a:t>2018</a:t>
              </a:r>
              <a:r>
                <a:rPr lang="ko-KR" altLang="en-US" sz="1300" kern="0" dirty="0" smtClean="0">
                  <a:solidFill>
                    <a:prstClr val="black"/>
                  </a:solidFill>
                  <a:latin typeface="Trebuchet MS" panose="020B0603020202020204" pitchFamily="34" charset="0"/>
                </a:rPr>
                <a:t>년 </a:t>
              </a:r>
              <a:r>
                <a:rPr lang="en-US" altLang="ko-KR" sz="1300" kern="0" dirty="0" smtClean="0">
                  <a:solidFill>
                    <a:prstClr val="black"/>
                  </a:solidFill>
                  <a:latin typeface="Trebuchet MS" panose="020B0603020202020204" pitchFamily="34" charset="0"/>
                </a:rPr>
                <a:t>11</a:t>
              </a:r>
              <a:r>
                <a:rPr lang="ko-KR" altLang="en-US" sz="1300" kern="0" smtClean="0">
                  <a:solidFill>
                    <a:prstClr val="black"/>
                  </a:solidFill>
                  <a:latin typeface="Trebuchet MS" panose="020B0603020202020204" pitchFamily="34" charset="0"/>
                </a:rPr>
                <a:t>월 </a:t>
              </a:r>
              <a:r>
                <a:rPr lang="en-US" altLang="ko-KR" sz="1300" kern="0" smtClean="0">
                  <a:solidFill>
                    <a:prstClr val="black"/>
                  </a:solidFill>
                  <a:latin typeface="Trebuchet MS" panose="020B0603020202020204" pitchFamily="34" charset="0"/>
                </a:rPr>
                <a:t>16</a:t>
              </a:r>
              <a:r>
                <a:rPr lang="ko-KR" altLang="en-US" sz="1300" kern="0" smtClean="0">
                  <a:solidFill>
                    <a:prstClr val="black"/>
                  </a:solidFill>
                  <a:latin typeface="Trebuchet MS" panose="020B0603020202020204" pitchFamily="34" charset="0"/>
                </a:rPr>
                <a:t>일 </a:t>
              </a:r>
              <a:r>
                <a:rPr lang="en-US" altLang="ko-KR" sz="1300" kern="0" smtClean="0">
                  <a:solidFill>
                    <a:prstClr val="black"/>
                  </a:solidFill>
                  <a:latin typeface="Trebuchet MS" panose="020B0603020202020204" pitchFamily="34" charset="0"/>
                </a:rPr>
                <a:t>~ </a:t>
              </a:r>
              <a:r>
                <a:rPr lang="en-US" altLang="ko-KR" sz="1300" kern="0" smtClean="0">
                  <a:solidFill>
                    <a:prstClr val="black"/>
                  </a:solidFill>
                  <a:latin typeface="Trebuchet MS" panose="020B0603020202020204" pitchFamily="34" charset="0"/>
                </a:rPr>
                <a:t>12</a:t>
              </a:r>
              <a:r>
                <a:rPr lang="ko-KR" altLang="en-US" sz="1300" kern="0" smtClean="0">
                  <a:solidFill>
                    <a:prstClr val="black"/>
                  </a:solidFill>
                  <a:latin typeface="Trebuchet MS" panose="020B0603020202020204" pitchFamily="34" charset="0"/>
                </a:rPr>
                <a:t>월 </a:t>
              </a:r>
              <a:r>
                <a:rPr lang="en-US" altLang="ko-KR" sz="1300" kern="0" smtClean="0">
                  <a:solidFill>
                    <a:prstClr val="black"/>
                  </a:solidFill>
                  <a:latin typeface="Trebuchet MS" panose="020B0603020202020204" pitchFamily="34" charset="0"/>
                </a:rPr>
                <a:t>14</a:t>
              </a:r>
              <a:r>
                <a:rPr lang="ko-KR" altLang="en-US" sz="1300" kern="0" smtClean="0">
                  <a:solidFill>
                    <a:prstClr val="black"/>
                  </a:solidFill>
                  <a:latin typeface="Trebuchet MS" panose="020B0603020202020204" pitchFamily="34" charset="0"/>
                </a:rPr>
                <a:t>일</a:t>
              </a:r>
              <a:endParaRPr lang="ko-KR" altLang="en-US" sz="1300" kern="0" dirty="0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355602" y="5556412"/>
            <a:ext cx="6115693" cy="652240"/>
            <a:chOff x="355602" y="5556412"/>
            <a:chExt cx="6115693" cy="652240"/>
          </a:xfrm>
        </p:grpSpPr>
        <p:sp>
          <p:nvSpPr>
            <p:cNvPr id="129" name="양쪽 모서리가 둥근 사각형 128"/>
            <p:cNvSpPr/>
            <p:nvPr/>
          </p:nvSpPr>
          <p:spPr bwMode="auto">
            <a:xfrm rot="5400000" flipH="1" flipV="1">
              <a:off x="961090" y="4950924"/>
              <a:ext cx="469900" cy="1680876"/>
            </a:xfrm>
            <a:prstGeom prst="round2SameRect">
              <a:avLst>
                <a:gd name="adj1" fmla="val 18081"/>
                <a:gd name="adj2" fmla="val 0"/>
              </a:avLst>
            </a:prstGeom>
            <a:solidFill>
              <a:srgbClr val="DDDDDD"/>
            </a:solidFill>
            <a:ln w="12700" cap="flat" cmpd="sng" algn="ctr">
              <a:noFill/>
              <a:prstDash val="solid"/>
            </a:ln>
            <a:effectLst/>
          </p:spPr>
          <p:txBody>
            <a:bodyPr vert="vert" wrap="none" lIns="0" tIns="0" rIns="0" bIns="0" anchor="ctr"/>
            <a:lstStyle/>
            <a:p>
              <a:pPr algn="ctr" latinLnBrk="0">
                <a:lnSpc>
                  <a:spcPct val="100000"/>
                </a:lnSpc>
                <a:buFont typeface="Wingdings" pitchFamily="2" charset="2"/>
                <a:buNone/>
              </a:pPr>
              <a:r>
                <a:rPr lang="ko-KR" altLang="en-US" sz="1400" b="1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Trebuchet MS" panose="020B0603020202020204" pitchFamily="34" charset="0"/>
                </a:rPr>
                <a:t>표본규모 및 구성</a:t>
              </a:r>
            </a:p>
          </p:txBody>
        </p:sp>
        <p:sp>
          <p:nvSpPr>
            <p:cNvPr id="130" name="AutoShape 5"/>
            <p:cNvSpPr>
              <a:spLocks noChangeArrowheads="1"/>
            </p:cNvSpPr>
            <p:nvPr/>
          </p:nvSpPr>
          <p:spPr bwMode="auto">
            <a:xfrm>
              <a:off x="2027146" y="5556413"/>
              <a:ext cx="4444149" cy="652239"/>
            </a:xfrm>
            <a:prstGeom prst="homePlate">
              <a:avLst>
                <a:gd name="adj" fmla="val 0"/>
              </a:avLst>
            </a:prstGeom>
            <a:solidFill>
              <a:schemeClr val="bg1"/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wrap="square" lIns="180000" tIns="0" rIns="0" bIns="0" anchor="ctr"/>
            <a:lstStyle/>
            <a:p>
              <a:pPr marL="180975" indent="-180975" latinLnBrk="0">
                <a:lnSpc>
                  <a:spcPct val="120000"/>
                </a:lnSpc>
                <a:spcBef>
                  <a:spcPts val="300"/>
                </a:spcBef>
                <a:buClr>
                  <a:schemeClr val="bg1">
                    <a:lumMod val="50000"/>
                  </a:schemeClr>
                </a:buClr>
                <a:buFont typeface="Wingdings" pitchFamily="2" charset="2"/>
                <a:buChar char="§"/>
              </a:pPr>
              <a:r>
                <a:rPr lang="en-US" altLang="ko-KR" sz="1300" kern="0" dirty="0" smtClean="0">
                  <a:solidFill>
                    <a:prstClr val="black"/>
                  </a:solidFill>
                  <a:latin typeface="Trebuchet MS" panose="020B0603020202020204" pitchFamily="34" charset="0"/>
                </a:rPr>
                <a:t>209</a:t>
              </a:r>
              <a:r>
                <a:rPr lang="ko-KR" altLang="en-US" sz="1300" kern="0" dirty="0" smtClean="0">
                  <a:solidFill>
                    <a:prstClr val="black"/>
                  </a:solidFill>
                  <a:latin typeface="Trebuchet MS" panose="020B0603020202020204" pitchFamily="34" charset="0"/>
                </a:rPr>
                <a:t>명</a:t>
              </a:r>
              <a:endParaRPr lang="en-US" altLang="ko-KR" sz="1300" kern="0" dirty="0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41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조사 내용</a:t>
            </a:r>
          </a:p>
        </p:txBody>
      </p:sp>
      <p:grpSp>
        <p:nvGrpSpPr>
          <p:cNvPr id="10" name="그룹 9"/>
          <p:cNvGrpSpPr/>
          <p:nvPr/>
        </p:nvGrpSpPr>
        <p:grpSpPr>
          <a:xfrm>
            <a:off x="352725" y="1556792"/>
            <a:ext cx="9208788" cy="1657108"/>
            <a:chOff x="352725" y="957797"/>
            <a:chExt cx="9208788" cy="1657108"/>
          </a:xfrm>
        </p:grpSpPr>
        <p:sp>
          <p:nvSpPr>
            <p:cNvPr id="12" name="Rectangle 149" descr="좁은 수평선"/>
            <p:cNvSpPr>
              <a:spLocks noChangeArrowheads="1"/>
            </p:cNvSpPr>
            <p:nvPr/>
          </p:nvSpPr>
          <p:spPr bwMode="auto">
            <a:xfrm>
              <a:off x="1661686" y="957797"/>
              <a:ext cx="7899827" cy="1657108"/>
            </a:xfrm>
            <a:prstGeom prst="bracketPair">
              <a:avLst>
                <a:gd name="adj" fmla="val 0"/>
              </a:avLst>
            </a:prstGeom>
            <a:solidFill>
              <a:srgbClr val="F5F7F9"/>
            </a:solidFill>
            <a:ln w="19050">
              <a:solidFill>
                <a:srgbClr val="D7DFE5"/>
              </a:solidFill>
            </a:ln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rtlCol="0" anchor="ctr"/>
            <a:lstStyle/>
            <a:p>
              <a:pPr algn="ctr"/>
              <a:endParaRPr lang="ko-KR" altLang="en-US" sz="1050" b="1" spc="-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0" name="자유형 39"/>
            <p:cNvSpPr/>
            <p:nvPr/>
          </p:nvSpPr>
          <p:spPr>
            <a:xfrm rot="5400000" flipH="1">
              <a:off x="886155" y="478157"/>
              <a:ext cx="612000" cy="1678860"/>
            </a:xfrm>
            <a:custGeom>
              <a:avLst/>
              <a:gdLst>
                <a:gd name="connsiteX0" fmla="*/ 572751 w 572751"/>
                <a:gd name="connsiteY0" fmla="*/ 1025326 h 1025326"/>
                <a:gd name="connsiteX1" fmla="*/ 572751 w 572751"/>
                <a:gd name="connsiteY1" fmla="*/ 632295 h 1025326"/>
                <a:gd name="connsiteX2" fmla="*/ 572751 w 572751"/>
                <a:gd name="connsiteY2" fmla="*/ 354613 h 1025326"/>
                <a:gd name="connsiteX3" fmla="*/ 572751 w 572751"/>
                <a:gd name="connsiteY3" fmla="*/ 0 h 1025326"/>
                <a:gd name="connsiteX4" fmla="*/ 0 w 572751"/>
                <a:gd name="connsiteY4" fmla="*/ 141285 h 1025326"/>
                <a:gd name="connsiteX5" fmla="*/ 0 w 572751"/>
                <a:gd name="connsiteY5" fmla="*/ 422489 h 1025326"/>
                <a:gd name="connsiteX6" fmla="*/ 0 w 572751"/>
                <a:gd name="connsiteY6" fmla="*/ 632295 h 1025326"/>
                <a:gd name="connsiteX7" fmla="*/ 0 w 572751"/>
                <a:gd name="connsiteY7" fmla="*/ 1025326 h 1025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751" h="1025326">
                  <a:moveTo>
                    <a:pt x="572751" y="1025326"/>
                  </a:moveTo>
                  <a:lnTo>
                    <a:pt x="572751" y="632295"/>
                  </a:lnTo>
                  <a:lnTo>
                    <a:pt x="572751" y="354613"/>
                  </a:lnTo>
                  <a:lnTo>
                    <a:pt x="572751" y="0"/>
                  </a:lnTo>
                  <a:lnTo>
                    <a:pt x="0" y="141285"/>
                  </a:lnTo>
                  <a:lnTo>
                    <a:pt x="0" y="422489"/>
                  </a:lnTo>
                  <a:lnTo>
                    <a:pt x="0" y="632295"/>
                  </a:lnTo>
                  <a:lnTo>
                    <a:pt x="0" y="1025326"/>
                  </a:lnTo>
                  <a:close/>
                </a:path>
              </a:pathLst>
            </a:custGeom>
            <a:solidFill>
              <a:srgbClr val="557FA1"/>
            </a:solidFill>
            <a:ln w="222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vert270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200"/>
                </a:spcAft>
                <a:buClr>
                  <a:srgbClr val="EEECE1"/>
                </a:buClr>
                <a:buSzPct val="140000"/>
                <a:tabLst>
                  <a:tab pos="5648325" algn="l"/>
                </a:tabLst>
              </a:pPr>
              <a:r>
                <a:rPr lang="ko-KR" altLang="en-US" sz="1400" b="1" kern="0" dirty="0" smtClean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Monotype Sorts"/>
                </a:rPr>
                <a:t>국제대학교</a:t>
              </a:r>
              <a:endParaRPr lang="en-US" altLang="ko-KR" sz="1400" b="1" kern="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Monotype Sorts"/>
              </a:endParaRPr>
            </a:p>
            <a:p>
              <a:pPr algn="ctr">
                <a:spcAft>
                  <a:spcPts val="200"/>
                </a:spcAft>
                <a:buClr>
                  <a:srgbClr val="EEECE1"/>
                </a:buClr>
                <a:buSzPct val="140000"/>
                <a:tabLst>
                  <a:tab pos="5648325" algn="l"/>
                </a:tabLst>
              </a:pPr>
              <a:r>
                <a:rPr lang="ko-KR" altLang="en-US" sz="1400" b="1" kern="0" dirty="0" smtClean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Monotype Sorts"/>
                </a:rPr>
                <a:t>평가</a:t>
              </a:r>
              <a:endParaRPr lang="ko-KR" altLang="en-US" sz="1400" b="1" kern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Monotype Sorts"/>
              </a:endParaRPr>
            </a:p>
          </p:txBody>
        </p:sp>
        <p:sp>
          <p:nvSpPr>
            <p:cNvPr id="41" name="직사각형 40"/>
            <p:cNvSpPr/>
            <p:nvPr/>
          </p:nvSpPr>
          <p:spPr>
            <a:xfrm>
              <a:off x="2144688" y="1102737"/>
              <a:ext cx="3132000" cy="936000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  <a:alpha val="0"/>
                </a:schemeClr>
              </a:solidFill>
              <a:prstDash val="solid"/>
            </a:ln>
          </p:spPr>
          <p:txBody>
            <a:bodyPr wrap="square" lIns="72000" tIns="72000" rIns="36000" bIns="0" rtlCol="0" anchor="t">
              <a:noAutofit/>
            </a:bodyPr>
            <a:lstStyle/>
            <a:p>
              <a:pPr marL="177800" indent="-177800" defTabSz="971550">
                <a:lnSpc>
                  <a:spcPts val="1100"/>
                </a:lnSpc>
                <a:spcAft>
                  <a:spcPts val="3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b="1" dirty="0" smtClean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장학금 지원 만족</a:t>
              </a:r>
              <a:endParaRPr lang="en-US" altLang="ko-KR" sz="1000" b="1" dirty="0" smtClean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endParaRPr>
            </a:p>
            <a:p>
              <a:pPr marL="177800" indent="-177800" defTabSz="971550">
                <a:lnSpc>
                  <a:spcPts val="1100"/>
                </a:lnSpc>
                <a:spcAft>
                  <a:spcPts val="3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b="1" dirty="0" smtClean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인성 함양을 위한 진로</a:t>
              </a:r>
              <a:r>
                <a:rPr lang="en-US" altLang="ko-KR" sz="1000" b="1" dirty="0" smtClean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/</a:t>
              </a:r>
              <a:r>
                <a:rPr lang="ko-KR" altLang="en-US" sz="1000" b="1" dirty="0" smtClean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지도</a:t>
              </a:r>
              <a:endParaRPr lang="en-US" altLang="ko-KR" sz="1000" b="1" dirty="0" smtClean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endParaRPr>
            </a:p>
            <a:p>
              <a:pPr marL="177800" indent="-177800" defTabSz="971550">
                <a:lnSpc>
                  <a:spcPts val="1100"/>
                </a:lnSpc>
                <a:spcAft>
                  <a:spcPts val="3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b="1" dirty="0" smtClean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우수한 교수진 확보</a:t>
              </a:r>
              <a:endParaRPr lang="en-US" altLang="ko-KR" sz="1000" b="1" dirty="0" smtClean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endParaRPr>
            </a:p>
            <a:p>
              <a:pPr marL="177800" indent="-177800" defTabSz="971550">
                <a:lnSpc>
                  <a:spcPts val="1100"/>
                </a:lnSpc>
                <a:spcAft>
                  <a:spcPts val="3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b="1" dirty="0" smtClean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교육시설 및 복지시설</a:t>
              </a:r>
              <a:endParaRPr lang="en-US" altLang="ko-KR" sz="1000" b="1" dirty="0" smtClean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endParaRPr>
            </a:p>
            <a:p>
              <a:pPr marL="177800" indent="-177800" defTabSz="971550">
                <a:lnSpc>
                  <a:spcPts val="1100"/>
                </a:lnSpc>
                <a:spcAft>
                  <a:spcPts val="3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b="1" dirty="0" smtClean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기숙사 시설 및 생활</a:t>
              </a:r>
              <a:endParaRPr lang="en-US" altLang="ko-KR" sz="1000" b="1" dirty="0" smtClean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endParaRPr>
            </a:p>
            <a:p>
              <a:pPr marL="177800" indent="-177800" defTabSz="971550">
                <a:lnSpc>
                  <a:spcPts val="1100"/>
                </a:lnSpc>
                <a:spcAft>
                  <a:spcPts val="3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b="1" dirty="0" smtClean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편리한 통학 교통편 제공</a:t>
              </a:r>
              <a:endParaRPr lang="en-US" altLang="ko-KR" sz="1000" b="1" dirty="0" smtClean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endParaRPr>
            </a:p>
            <a:p>
              <a:pPr marL="177800" indent="-177800" defTabSz="971550">
                <a:lnSpc>
                  <a:spcPts val="1100"/>
                </a:lnSpc>
                <a:spcAft>
                  <a:spcPts val="3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b="1" dirty="0" smtClean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학생상담 서비스 실질적 도움</a:t>
              </a:r>
              <a:endParaRPr lang="en-US" altLang="ko-KR" sz="1000" b="1" dirty="0" smtClean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endParaRPr>
            </a:p>
            <a:p>
              <a:pPr marL="177800" indent="-177800" defTabSz="971550">
                <a:lnSpc>
                  <a:spcPts val="1100"/>
                </a:lnSpc>
                <a:spcAft>
                  <a:spcPts val="3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endParaRPr lang="en-US" altLang="ko-KR" sz="1000" b="1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endParaRPr>
            </a:p>
            <a:p>
              <a:pPr marL="177800" indent="-177800" defTabSz="971550">
                <a:lnSpc>
                  <a:spcPts val="1100"/>
                </a:lnSpc>
                <a:spcAft>
                  <a:spcPts val="3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endParaRPr lang="en-US" altLang="ko-KR" sz="1000" b="1" dirty="0" smtClean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endParaRPr>
            </a:p>
            <a:p>
              <a:pPr marL="177800" indent="-177800" defTabSz="971550">
                <a:lnSpc>
                  <a:spcPts val="1100"/>
                </a:lnSpc>
                <a:spcAft>
                  <a:spcPts val="3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endParaRPr lang="en-US" altLang="ko-KR" sz="1000" b="1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endParaRPr>
            </a:p>
            <a:p>
              <a:pPr marL="177800" indent="-177800" defTabSz="971550">
                <a:lnSpc>
                  <a:spcPts val="1100"/>
                </a:lnSpc>
                <a:spcAft>
                  <a:spcPts val="3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endParaRPr lang="en-US" altLang="ko-KR" sz="1000" b="1" dirty="0" smtClean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endParaRPr>
            </a:p>
            <a:p>
              <a:pPr marL="177800" indent="-177800" defTabSz="971550">
                <a:lnSpc>
                  <a:spcPts val="1100"/>
                </a:lnSpc>
                <a:spcAft>
                  <a:spcPts val="3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endParaRPr lang="en-US" altLang="ko-KR" sz="1000" b="1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endParaRPr>
            </a:p>
            <a:p>
              <a:pPr marL="177800" indent="-177800" defTabSz="971550">
                <a:lnSpc>
                  <a:spcPts val="1100"/>
                </a:lnSpc>
                <a:spcAft>
                  <a:spcPts val="3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endParaRPr lang="en-US" altLang="ko-KR" sz="1000" b="1" dirty="0" smtClean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endParaRPr>
            </a:p>
            <a:p>
              <a:pPr marL="177800" indent="-177800" defTabSz="971550">
                <a:lnSpc>
                  <a:spcPts val="1100"/>
                </a:lnSpc>
                <a:spcAft>
                  <a:spcPts val="3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endParaRPr lang="en-US" altLang="ko-KR" sz="1000" b="1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endParaRPr>
            </a:p>
            <a:p>
              <a:pPr marL="177800" indent="-177800" defTabSz="971550">
                <a:lnSpc>
                  <a:spcPts val="1100"/>
                </a:lnSpc>
                <a:spcAft>
                  <a:spcPts val="3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endParaRPr lang="en-US" altLang="ko-KR" sz="1000" b="1" dirty="0" smtClean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endParaRPr>
            </a:p>
            <a:p>
              <a:pPr marL="177800" indent="-177800" defTabSz="971550">
                <a:lnSpc>
                  <a:spcPts val="1100"/>
                </a:lnSpc>
                <a:spcAft>
                  <a:spcPts val="3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endParaRPr lang="ko-KR" altLang="en-US" sz="1000" b="1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endParaRPr>
            </a:p>
          </p:txBody>
        </p:sp>
        <p:pic>
          <p:nvPicPr>
            <p:cNvPr id="70" name="그림 69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7763" y="1966833"/>
              <a:ext cx="475834" cy="475836"/>
            </a:xfrm>
            <a:prstGeom prst="rect">
              <a:avLst/>
            </a:prstGeom>
          </p:spPr>
        </p:pic>
      </p:grpSp>
      <p:sp>
        <p:nvSpPr>
          <p:cNvPr id="38" name="직사각형 37"/>
          <p:cNvSpPr/>
          <p:nvPr/>
        </p:nvSpPr>
        <p:spPr>
          <a:xfrm>
            <a:off x="5617847" y="1701732"/>
            <a:ext cx="3132000" cy="936000"/>
          </a:xfrm>
          <a:prstGeom prst="rect">
            <a:avLst/>
          </a:prstGeom>
          <a:noFill/>
          <a:ln w="12700">
            <a:solidFill>
              <a:schemeClr val="bg1">
                <a:lumMod val="65000"/>
                <a:alpha val="0"/>
              </a:schemeClr>
            </a:solidFill>
            <a:prstDash val="solid"/>
          </a:ln>
        </p:spPr>
        <p:txBody>
          <a:bodyPr wrap="square" lIns="72000" tIns="72000" rIns="36000" bIns="0" rtlCol="0" anchor="t">
            <a:noAutofit/>
          </a:bodyPr>
          <a:lstStyle/>
          <a:p>
            <a:pPr marL="177800" indent="-177800" defTabSz="971550">
              <a:lnSpc>
                <a:spcPts val="1100"/>
              </a:lnSpc>
              <a:spcAft>
                <a:spcPts val="3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000" b="1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rPr>
              <a:t>다양한 취업지원</a:t>
            </a:r>
            <a:endParaRPr lang="en-US" altLang="ko-KR" sz="1000" b="1" dirty="0">
              <a:ln>
                <a:solidFill>
                  <a:schemeClr val="bg1">
                    <a:lumMod val="65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맑은 고딕" panose="020B0503020000020004" pitchFamily="50" charset="-127"/>
            </a:endParaRPr>
          </a:p>
          <a:p>
            <a:pPr marL="177800" indent="-177800" defTabSz="971550">
              <a:lnSpc>
                <a:spcPts val="1100"/>
              </a:lnSpc>
              <a:spcAft>
                <a:spcPts val="3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000" b="1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rPr>
              <a:t>지역사회 발전 기여</a:t>
            </a:r>
            <a:endParaRPr lang="en-US" altLang="ko-KR" sz="1000" b="1" dirty="0">
              <a:ln>
                <a:solidFill>
                  <a:schemeClr val="bg1">
                    <a:lumMod val="65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맑은 고딕" panose="020B0503020000020004" pitchFamily="50" charset="-127"/>
            </a:endParaRPr>
          </a:p>
          <a:p>
            <a:pPr marL="177800" indent="-177800" defTabSz="971550">
              <a:lnSpc>
                <a:spcPts val="1100"/>
              </a:lnSpc>
              <a:spcAft>
                <a:spcPts val="3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000" b="1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rPr>
              <a:t>주변인 평가 긍정적</a:t>
            </a:r>
            <a:endParaRPr lang="en-US" altLang="ko-KR" sz="1000" b="1" dirty="0">
              <a:ln>
                <a:solidFill>
                  <a:schemeClr val="bg1">
                    <a:lumMod val="65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맑은 고딕" panose="020B0503020000020004" pitchFamily="50" charset="-127"/>
            </a:endParaRPr>
          </a:p>
          <a:p>
            <a:pPr marL="177800" indent="-177800" defTabSz="971550">
              <a:lnSpc>
                <a:spcPts val="1100"/>
              </a:lnSpc>
              <a:spcAft>
                <a:spcPts val="3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000" b="1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rPr>
              <a:t>대학 강점에 부합하는 특성화</a:t>
            </a:r>
            <a:endParaRPr lang="en-US" altLang="ko-KR" sz="1000" b="1" dirty="0">
              <a:ln>
                <a:solidFill>
                  <a:schemeClr val="bg1">
                    <a:lumMod val="65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맑은 고딕" panose="020B0503020000020004" pitchFamily="50" charset="-127"/>
            </a:endParaRPr>
          </a:p>
          <a:p>
            <a:pPr marL="177800" indent="-177800" defTabSz="971550">
              <a:lnSpc>
                <a:spcPts val="1100"/>
              </a:lnSpc>
              <a:spcAft>
                <a:spcPts val="3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000" b="1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rPr>
              <a:t>향후 발전 가능성</a:t>
            </a:r>
            <a:endParaRPr lang="en-US" altLang="ko-KR" sz="1000" b="1" dirty="0">
              <a:ln>
                <a:solidFill>
                  <a:schemeClr val="bg1">
                    <a:lumMod val="65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맑은 고딕" panose="020B0503020000020004" pitchFamily="50" charset="-127"/>
            </a:endParaRPr>
          </a:p>
          <a:p>
            <a:pPr marL="177800" indent="-177800" defTabSz="971550">
              <a:lnSpc>
                <a:spcPts val="1100"/>
              </a:lnSpc>
              <a:spcAft>
                <a:spcPts val="3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000" b="1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rPr>
              <a:t>학교</a:t>
            </a:r>
            <a:r>
              <a:rPr lang="en-US" altLang="ko-KR" sz="1000" b="1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rPr>
              <a:t>/</a:t>
            </a:r>
            <a:r>
              <a:rPr lang="ko-KR" altLang="en-US" sz="1000" b="1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rPr>
              <a:t>학생 정보 공유</a:t>
            </a:r>
            <a:endParaRPr lang="en-US" altLang="ko-KR" sz="1000" b="1" dirty="0">
              <a:ln>
                <a:solidFill>
                  <a:schemeClr val="bg1">
                    <a:lumMod val="65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맑은 고딕" panose="020B0503020000020004" pitchFamily="50" charset="-127"/>
            </a:endParaRPr>
          </a:p>
        </p:txBody>
      </p:sp>
      <p:grpSp>
        <p:nvGrpSpPr>
          <p:cNvPr id="44" name="그룹 43"/>
          <p:cNvGrpSpPr/>
          <p:nvPr/>
        </p:nvGrpSpPr>
        <p:grpSpPr>
          <a:xfrm>
            <a:off x="352725" y="3418936"/>
            <a:ext cx="9208788" cy="690840"/>
            <a:chOff x="352725" y="957797"/>
            <a:chExt cx="9208788" cy="690840"/>
          </a:xfrm>
        </p:grpSpPr>
        <p:sp>
          <p:nvSpPr>
            <p:cNvPr id="46" name="Rectangle 149" descr="좁은 수평선"/>
            <p:cNvSpPr>
              <a:spLocks noChangeArrowheads="1"/>
            </p:cNvSpPr>
            <p:nvPr/>
          </p:nvSpPr>
          <p:spPr bwMode="auto">
            <a:xfrm>
              <a:off x="1661686" y="957797"/>
              <a:ext cx="7899827" cy="690840"/>
            </a:xfrm>
            <a:prstGeom prst="bracketPair">
              <a:avLst>
                <a:gd name="adj" fmla="val 0"/>
              </a:avLst>
            </a:prstGeom>
            <a:solidFill>
              <a:srgbClr val="F5F7F9"/>
            </a:solidFill>
            <a:ln w="19050">
              <a:solidFill>
                <a:srgbClr val="D7DFE5"/>
              </a:solidFill>
            </a:ln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rtlCol="0" anchor="ctr"/>
            <a:lstStyle/>
            <a:p>
              <a:pPr algn="ctr"/>
              <a:endParaRPr lang="ko-KR" altLang="en-US" sz="1050" b="1" spc="-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8" name="자유형 47"/>
            <p:cNvSpPr/>
            <p:nvPr/>
          </p:nvSpPr>
          <p:spPr>
            <a:xfrm rot="5400000" flipH="1">
              <a:off x="886155" y="478157"/>
              <a:ext cx="612000" cy="1678860"/>
            </a:xfrm>
            <a:custGeom>
              <a:avLst/>
              <a:gdLst>
                <a:gd name="connsiteX0" fmla="*/ 572751 w 572751"/>
                <a:gd name="connsiteY0" fmla="*/ 1025326 h 1025326"/>
                <a:gd name="connsiteX1" fmla="*/ 572751 w 572751"/>
                <a:gd name="connsiteY1" fmla="*/ 632295 h 1025326"/>
                <a:gd name="connsiteX2" fmla="*/ 572751 w 572751"/>
                <a:gd name="connsiteY2" fmla="*/ 354613 h 1025326"/>
                <a:gd name="connsiteX3" fmla="*/ 572751 w 572751"/>
                <a:gd name="connsiteY3" fmla="*/ 0 h 1025326"/>
                <a:gd name="connsiteX4" fmla="*/ 0 w 572751"/>
                <a:gd name="connsiteY4" fmla="*/ 141285 h 1025326"/>
                <a:gd name="connsiteX5" fmla="*/ 0 w 572751"/>
                <a:gd name="connsiteY5" fmla="*/ 422489 h 1025326"/>
                <a:gd name="connsiteX6" fmla="*/ 0 w 572751"/>
                <a:gd name="connsiteY6" fmla="*/ 632295 h 1025326"/>
                <a:gd name="connsiteX7" fmla="*/ 0 w 572751"/>
                <a:gd name="connsiteY7" fmla="*/ 1025326 h 1025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751" h="1025326">
                  <a:moveTo>
                    <a:pt x="572751" y="1025326"/>
                  </a:moveTo>
                  <a:lnTo>
                    <a:pt x="572751" y="632295"/>
                  </a:lnTo>
                  <a:lnTo>
                    <a:pt x="572751" y="354613"/>
                  </a:lnTo>
                  <a:lnTo>
                    <a:pt x="572751" y="0"/>
                  </a:lnTo>
                  <a:lnTo>
                    <a:pt x="0" y="141285"/>
                  </a:lnTo>
                  <a:lnTo>
                    <a:pt x="0" y="422489"/>
                  </a:lnTo>
                  <a:lnTo>
                    <a:pt x="0" y="632295"/>
                  </a:lnTo>
                  <a:lnTo>
                    <a:pt x="0" y="1025326"/>
                  </a:lnTo>
                  <a:close/>
                </a:path>
              </a:pathLst>
            </a:custGeom>
            <a:solidFill>
              <a:srgbClr val="557FA1"/>
            </a:solidFill>
            <a:ln w="222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vert270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200"/>
                </a:spcAft>
                <a:buClr>
                  <a:srgbClr val="EEECE1"/>
                </a:buClr>
                <a:buSzPct val="140000"/>
                <a:tabLst>
                  <a:tab pos="5648325" algn="l"/>
                </a:tabLst>
              </a:pPr>
              <a:r>
                <a:rPr lang="ko-KR" altLang="en-US" sz="1400" b="1" kern="0" dirty="0" smtClean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Monotype Sorts"/>
                </a:rPr>
                <a:t>전반적 만족도</a:t>
              </a:r>
              <a:endParaRPr lang="en-US" altLang="ko-KR" sz="1400" b="1" kern="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Monotype Sorts"/>
              </a:endParaRPr>
            </a:p>
          </p:txBody>
        </p:sp>
        <p:sp>
          <p:nvSpPr>
            <p:cNvPr id="50" name="직사각형 49"/>
            <p:cNvSpPr/>
            <p:nvPr/>
          </p:nvSpPr>
          <p:spPr>
            <a:xfrm>
              <a:off x="2144688" y="1175467"/>
              <a:ext cx="3132000" cy="284240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  <a:alpha val="0"/>
                </a:schemeClr>
              </a:solidFill>
              <a:prstDash val="solid"/>
            </a:ln>
          </p:spPr>
          <p:txBody>
            <a:bodyPr wrap="square" lIns="72000" tIns="72000" rIns="36000" bIns="0" rtlCol="0" anchor="t">
              <a:noAutofit/>
            </a:bodyPr>
            <a:lstStyle/>
            <a:p>
              <a:pPr marL="177800" indent="-177800" defTabSz="971550">
                <a:lnSpc>
                  <a:spcPts val="1100"/>
                </a:lnSpc>
                <a:spcAft>
                  <a:spcPts val="3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b="1" dirty="0" smtClean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국제대학교 전반적 만족도</a:t>
              </a:r>
              <a:endParaRPr lang="ko-KR" altLang="en-US" sz="1000" b="1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endParaRPr>
            </a:p>
          </p:txBody>
        </p:sp>
      </p:grpSp>
      <p:grpSp>
        <p:nvGrpSpPr>
          <p:cNvPr id="53" name="그룹 52"/>
          <p:cNvGrpSpPr/>
          <p:nvPr/>
        </p:nvGrpSpPr>
        <p:grpSpPr>
          <a:xfrm>
            <a:off x="358093" y="4366028"/>
            <a:ext cx="9208788" cy="690840"/>
            <a:chOff x="352725" y="957797"/>
            <a:chExt cx="9208788" cy="690840"/>
          </a:xfrm>
        </p:grpSpPr>
        <p:sp>
          <p:nvSpPr>
            <p:cNvPr id="54" name="Rectangle 149" descr="좁은 수평선"/>
            <p:cNvSpPr>
              <a:spLocks noChangeArrowheads="1"/>
            </p:cNvSpPr>
            <p:nvPr/>
          </p:nvSpPr>
          <p:spPr bwMode="auto">
            <a:xfrm>
              <a:off x="1661686" y="957797"/>
              <a:ext cx="7899827" cy="690840"/>
            </a:xfrm>
            <a:prstGeom prst="bracketPair">
              <a:avLst>
                <a:gd name="adj" fmla="val 0"/>
              </a:avLst>
            </a:prstGeom>
            <a:solidFill>
              <a:srgbClr val="F5F7F9"/>
            </a:solidFill>
            <a:ln w="19050">
              <a:solidFill>
                <a:srgbClr val="D7DFE5"/>
              </a:solidFill>
            </a:ln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rtlCol="0" anchor="ctr"/>
            <a:lstStyle/>
            <a:p>
              <a:pPr algn="ctr"/>
              <a:endParaRPr lang="ko-KR" altLang="en-US" sz="1050" b="1" spc="-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5" name="자유형 54"/>
            <p:cNvSpPr/>
            <p:nvPr/>
          </p:nvSpPr>
          <p:spPr>
            <a:xfrm rot="5400000" flipH="1">
              <a:off x="886155" y="478157"/>
              <a:ext cx="612000" cy="1678860"/>
            </a:xfrm>
            <a:custGeom>
              <a:avLst/>
              <a:gdLst>
                <a:gd name="connsiteX0" fmla="*/ 572751 w 572751"/>
                <a:gd name="connsiteY0" fmla="*/ 1025326 h 1025326"/>
                <a:gd name="connsiteX1" fmla="*/ 572751 w 572751"/>
                <a:gd name="connsiteY1" fmla="*/ 632295 h 1025326"/>
                <a:gd name="connsiteX2" fmla="*/ 572751 w 572751"/>
                <a:gd name="connsiteY2" fmla="*/ 354613 h 1025326"/>
                <a:gd name="connsiteX3" fmla="*/ 572751 w 572751"/>
                <a:gd name="connsiteY3" fmla="*/ 0 h 1025326"/>
                <a:gd name="connsiteX4" fmla="*/ 0 w 572751"/>
                <a:gd name="connsiteY4" fmla="*/ 141285 h 1025326"/>
                <a:gd name="connsiteX5" fmla="*/ 0 w 572751"/>
                <a:gd name="connsiteY5" fmla="*/ 422489 h 1025326"/>
                <a:gd name="connsiteX6" fmla="*/ 0 w 572751"/>
                <a:gd name="connsiteY6" fmla="*/ 632295 h 1025326"/>
                <a:gd name="connsiteX7" fmla="*/ 0 w 572751"/>
                <a:gd name="connsiteY7" fmla="*/ 1025326 h 1025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751" h="1025326">
                  <a:moveTo>
                    <a:pt x="572751" y="1025326"/>
                  </a:moveTo>
                  <a:lnTo>
                    <a:pt x="572751" y="632295"/>
                  </a:lnTo>
                  <a:lnTo>
                    <a:pt x="572751" y="354613"/>
                  </a:lnTo>
                  <a:lnTo>
                    <a:pt x="572751" y="0"/>
                  </a:lnTo>
                  <a:lnTo>
                    <a:pt x="0" y="141285"/>
                  </a:lnTo>
                  <a:lnTo>
                    <a:pt x="0" y="422489"/>
                  </a:lnTo>
                  <a:lnTo>
                    <a:pt x="0" y="632295"/>
                  </a:lnTo>
                  <a:lnTo>
                    <a:pt x="0" y="1025326"/>
                  </a:lnTo>
                  <a:close/>
                </a:path>
              </a:pathLst>
            </a:custGeom>
            <a:solidFill>
              <a:srgbClr val="557FA1"/>
            </a:solidFill>
            <a:ln w="222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vert270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200"/>
                </a:spcAft>
                <a:buClr>
                  <a:srgbClr val="EEECE1"/>
                </a:buClr>
                <a:buSzPct val="140000"/>
                <a:tabLst>
                  <a:tab pos="5648325" algn="l"/>
                </a:tabLst>
              </a:pPr>
              <a:r>
                <a:rPr lang="ko-KR" altLang="en-US" sz="1400" b="1" kern="0" dirty="0" smtClean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Monotype Sorts"/>
                </a:rPr>
                <a:t>추천 의향</a:t>
              </a:r>
              <a:endParaRPr lang="en-US" altLang="ko-KR" sz="1400" b="1" kern="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Monotype Sorts"/>
              </a:endParaRPr>
            </a:p>
          </p:txBody>
        </p:sp>
        <p:sp>
          <p:nvSpPr>
            <p:cNvPr id="56" name="직사각형 55"/>
            <p:cNvSpPr/>
            <p:nvPr/>
          </p:nvSpPr>
          <p:spPr>
            <a:xfrm>
              <a:off x="2144688" y="1175467"/>
              <a:ext cx="3132000" cy="284240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  <a:alpha val="0"/>
                </a:schemeClr>
              </a:solidFill>
              <a:prstDash val="solid"/>
            </a:ln>
          </p:spPr>
          <p:txBody>
            <a:bodyPr wrap="square" lIns="72000" tIns="72000" rIns="36000" bIns="0" rtlCol="0" anchor="t">
              <a:noAutofit/>
            </a:bodyPr>
            <a:lstStyle/>
            <a:p>
              <a:pPr marL="177800" indent="-177800" defTabSz="971550">
                <a:lnSpc>
                  <a:spcPts val="1100"/>
                </a:lnSpc>
                <a:spcAft>
                  <a:spcPts val="3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b="1" dirty="0" smtClean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국제대학교 추천 의향</a:t>
              </a:r>
              <a:endParaRPr lang="ko-KR" altLang="en-US" sz="1000" b="1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endParaRPr>
            </a:p>
          </p:txBody>
        </p:sp>
      </p:grpSp>
      <p:grpSp>
        <p:nvGrpSpPr>
          <p:cNvPr id="57" name="그룹 56"/>
          <p:cNvGrpSpPr/>
          <p:nvPr/>
        </p:nvGrpSpPr>
        <p:grpSpPr>
          <a:xfrm>
            <a:off x="369237" y="5302132"/>
            <a:ext cx="9208788" cy="690840"/>
            <a:chOff x="352725" y="957797"/>
            <a:chExt cx="9208788" cy="690840"/>
          </a:xfrm>
        </p:grpSpPr>
        <p:sp>
          <p:nvSpPr>
            <p:cNvPr id="58" name="Rectangle 149" descr="좁은 수평선"/>
            <p:cNvSpPr>
              <a:spLocks noChangeArrowheads="1"/>
            </p:cNvSpPr>
            <p:nvPr/>
          </p:nvSpPr>
          <p:spPr bwMode="auto">
            <a:xfrm>
              <a:off x="1661686" y="957797"/>
              <a:ext cx="7899827" cy="690840"/>
            </a:xfrm>
            <a:prstGeom prst="bracketPair">
              <a:avLst>
                <a:gd name="adj" fmla="val 0"/>
              </a:avLst>
            </a:prstGeom>
            <a:solidFill>
              <a:srgbClr val="F5F7F9"/>
            </a:solidFill>
            <a:ln w="19050">
              <a:solidFill>
                <a:srgbClr val="D7DFE5"/>
              </a:solidFill>
            </a:ln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rtlCol="0" anchor="ctr"/>
            <a:lstStyle/>
            <a:p>
              <a:pPr algn="ctr"/>
              <a:endParaRPr lang="ko-KR" altLang="en-US" sz="1050" b="1" spc="-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9" name="자유형 58"/>
            <p:cNvSpPr/>
            <p:nvPr/>
          </p:nvSpPr>
          <p:spPr>
            <a:xfrm rot="5400000" flipH="1">
              <a:off x="886155" y="478157"/>
              <a:ext cx="612000" cy="1678860"/>
            </a:xfrm>
            <a:custGeom>
              <a:avLst/>
              <a:gdLst>
                <a:gd name="connsiteX0" fmla="*/ 572751 w 572751"/>
                <a:gd name="connsiteY0" fmla="*/ 1025326 h 1025326"/>
                <a:gd name="connsiteX1" fmla="*/ 572751 w 572751"/>
                <a:gd name="connsiteY1" fmla="*/ 632295 h 1025326"/>
                <a:gd name="connsiteX2" fmla="*/ 572751 w 572751"/>
                <a:gd name="connsiteY2" fmla="*/ 354613 h 1025326"/>
                <a:gd name="connsiteX3" fmla="*/ 572751 w 572751"/>
                <a:gd name="connsiteY3" fmla="*/ 0 h 1025326"/>
                <a:gd name="connsiteX4" fmla="*/ 0 w 572751"/>
                <a:gd name="connsiteY4" fmla="*/ 141285 h 1025326"/>
                <a:gd name="connsiteX5" fmla="*/ 0 w 572751"/>
                <a:gd name="connsiteY5" fmla="*/ 422489 h 1025326"/>
                <a:gd name="connsiteX6" fmla="*/ 0 w 572751"/>
                <a:gd name="connsiteY6" fmla="*/ 632295 h 1025326"/>
                <a:gd name="connsiteX7" fmla="*/ 0 w 572751"/>
                <a:gd name="connsiteY7" fmla="*/ 1025326 h 1025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751" h="1025326">
                  <a:moveTo>
                    <a:pt x="572751" y="1025326"/>
                  </a:moveTo>
                  <a:lnTo>
                    <a:pt x="572751" y="632295"/>
                  </a:lnTo>
                  <a:lnTo>
                    <a:pt x="572751" y="354613"/>
                  </a:lnTo>
                  <a:lnTo>
                    <a:pt x="572751" y="0"/>
                  </a:lnTo>
                  <a:lnTo>
                    <a:pt x="0" y="141285"/>
                  </a:lnTo>
                  <a:lnTo>
                    <a:pt x="0" y="422489"/>
                  </a:lnTo>
                  <a:lnTo>
                    <a:pt x="0" y="632295"/>
                  </a:lnTo>
                  <a:lnTo>
                    <a:pt x="0" y="1025326"/>
                  </a:lnTo>
                  <a:close/>
                </a:path>
              </a:pathLst>
            </a:custGeom>
            <a:solidFill>
              <a:srgbClr val="557FA1"/>
            </a:solidFill>
            <a:ln w="222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vert270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200"/>
                </a:spcAft>
                <a:buClr>
                  <a:srgbClr val="EEECE1"/>
                </a:buClr>
                <a:buSzPct val="140000"/>
                <a:tabLst>
                  <a:tab pos="5648325" algn="l"/>
                </a:tabLst>
              </a:pPr>
              <a:r>
                <a:rPr lang="ko-KR" altLang="en-US" sz="1400" b="1" kern="0" dirty="0" smtClean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Monotype Sorts"/>
                </a:rPr>
                <a:t>개선의견</a:t>
              </a:r>
              <a:endParaRPr lang="en-US" altLang="ko-KR" sz="1400" b="1" kern="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Monotype Sorts"/>
              </a:endParaRPr>
            </a:p>
          </p:txBody>
        </p:sp>
        <p:sp>
          <p:nvSpPr>
            <p:cNvPr id="60" name="직사각형 59"/>
            <p:cNvSpPr/>
            <p:nvPr/>
          </p:nvSpPr>
          <p:spPr>
            <a:xfrm>
              <a:off x="2144688" y="1175467"/>
              <a:ext cx="3132000" cy="284240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  <a:alpha val="0"/>
                </a:schemeClr>
              </a:solidFill>
              <a:prstDash val="solid"/>
            </a:ln>
          </p:spPr>
          <p:txBody>
            <a:bodyPr wrap="square" lIns="72000" tIns="72000" rIns="36000" bIns="0" rtlCol="0" anchor="t">
              <a:noAutofit/>
            </a:bodyPr>
            <a:lstStyle/>
            <a:p>
              <a:pPr marL="177800" indent="-177800" defTabSz="971550">
                <a:lnSpc>
                  <a:spcPts val="1100"/>
                </a:lnSpc>
                <a:spcAft>
                  <a:spcPts val="3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b="1" dirty="0" smtClean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국제대학교 발전을 위한 개선의견</a:t>
              </a:r>
              <a:endParaRPr lang="ko-KR" altLang="en-US" sz="1000" b="1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endParaRPr>
            </a:p>
          </p:txBody>
        </p:sp>
      </p:grpSp>
      <p:pic>
        <p:nvPicPr>
          <p:cNvPr id="61" name="그림 60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763" y="5458344"/>
            <a:ext cx="502298" cy="502298"/>
          </a:xfrm>
          <a:prstGeom prst="rect">
            <a:avLst/>
          </a:prstGeom>
        </p:spPr>
      </p:pic>
      <p:pic>
        <p:nvPicPr>
          <p:cNvPr id="63" name="그림 62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490" y="4470257"/>
            <a:ext cx="463641" cy="463641"/>
          </a:xfrm>
          <a:prstGeom prst="rect">
            <a:avLst/>
          </a:prstGeom>
        </p:spPr>
      </p:pic>
      <p:pic>
        <p:nvPicPr>
          <p:cNvPr id="64" name="그림 63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704" y="3537584"/>
            <a:ext cx="481680" cy="48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731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4. </a:t>
            </a:r>
            <a:r>
              <a:rPr lang="ko-KR" altLang="en-US" dirty="0"/>
              <a:t>응답자 특성</a:t>
            </a:r>
          </a:p>
        </p:txBody>
      </p:sp>
      <p:sp>
        <p:nvSpPr>
          <p:cNvPr id="10" name="내용 개체 틀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ko-KR" altLang="en-US" dirty="0"/>
              <a:t>전체 응답자 </a:t>
            </a:r>
            <a:r>
              <a:rPr lang="en-US" altLang="ko-KR" dirty="0" smtClean="0"/>
              <a:t>209</a:t>
            </a:r>
            <a:r>
              <a:rPr lang="ko-KR" altLang="en-US" dirty="0" smtClean="0"/>
              <a:t>명에 </a:t>
            </a:r>
            <a:r>
              <a:rPr lang="ko-KR" altLang="en-US" dirty="0"/>
              <a:t>대한 응답자 구성은 다음과 같음</a:t>
            </a:r>
            <a:r>
              <a:rPr lang="en-US" altLang="ko-KR" dirty="0"/>
              <a:t>.</a:t>
            </a:r>
            <a:endParaRPr lang="ko-KR" altLang="en-US" dirty="0"/>
          </a:p>
        </p:txBody>
      </p:sp>
      <p:grpSp>
        <p:nvGrpSpPr>
          <p:cNvPr id="32" name="그룹 31"/>
          <p:cNvGrpSpPr/>
          <p:nvPr/>
        </p:nvGrpSpPr>
        <p:grpSpPr>
          <a:xfrm>
            <a:off x="345825" y="1340768"/>
            <a:ext cx="4175127" cy="215565"/>
            <a:chOff x="7401513" y="1103179"/>
            <a:chExt cx="2160000" cy="215565"/>
          </a:xfrm>
        </p:grpSpPr>
        <p:grpSp>
          <p:nvGrpSpPr>
            <p:cNvPr id="33" name="그룹 32"/>
            <p:cNvGrpSpPr/>
            <p:nvPr/>
          </p:nvGrpSpPr>
          <p:grpSpPr>
            <a:xfrm>
              <a:off x="7401513" y="1169890"/>
              <a:ext cx="2160000" cy="148854"/>
              <a:chOff x="344488" y="2496149"/>
              <a:chExt cx="2160000" cy="148854"/>
            </a:xfrm>
          </p:grpSpPr>
          <p:cxnSp>
            <p:nvCxnSpPr>
              <p:cNvPr id="35" name="직선 연결선 34"/>
              <p:cNvCxnSpPr/>
              <p:nvPr/>
            </p:nvCxnSpPr>
            <p:spPr>
              <a:xfrm>
                <a:off x="344488" y="2643415"/>
                <a:ext cx="2160000" cy="1588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 Box 5"/>
              <p:cNvSpPr txBox="1">
                <a:spLocks noChangeArrowheads="1"/>
              </p:cNvSpPr>
              <p:nvPr/>
            </p:nvSpPr>
            <p:spPr bwMode="auto">
              <a:xfrm>
                <a:off x="2105312" y="2496149"/>
                <a:ext cx="399176" cy="138499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 wrap="none" lIns="0" tIns="0" rIns="0" bIns="0" anchor="b" anchorCtr="0">
                <a:spAutoFit/>
              </a:bodyPr>
              <a:lstStyle/>
              <a:p>
                <a:pPr algn="r">
                  <a:defRPr/>
                </a:pPr>
                <a:r>
                  <a:rPr lang="en-US" altLang="ko-KR" sz="900" dirty="0" smtClean="0">
                    <a:latin typeface="Trebuchet MS" panose="020B0603020202020204" pitchFamily="34" charset="0"/>
                    <a:ea typeface="맑은 고딕" panose="020B0503020000020004" pitchFamily="50" charset="-127"/>
                  </a:rPr>
                  <a:t>(n=209, </a:t>
                </a:r>
                <a:r>
                  <a:rPr lang="en-US" altLang="ko-KR" sz="900" dirty="0">
                    <a:latin typeface="Trebuchet MS" panose="020B0603020202020204" pitchFamily="34" charset="0"/>
                    <a:ea typeface="맑은 고딕" panose="020B0503020000020004" pitchFamily="50" charset="-127"/>
                  </a:rPr>
                  <a:t>%)</a:t>
                </a:r>
              </a:p>
            </p:txBody>
          </p:sp>
        </p:grpSp>
        <p:sp>
          <p:nvSpPr>
            <p:cNvPr id="34" name="직사각형 33"/>
            <p:cNvSpPr/>
            <p:nvPr/>
          </p:nvSpPr>
          <p:spPr bwMode="auto">
            <a:xfrm>
              <a:off x="7401513" y="1103179"/>
              <a:ext cx="412562" cy="1846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spAutoFit/>
            </a:bodyPr>
            <a:lstStyle/>
            <a:p>
              <a:pPr marL="242888" indent="-242888">
                <a:buClr>
                  <a:srgbClr val="00713B"/>
                </a:buClr>
                <a:buSzPct val="110000"/>
                <a:buFont typeface="Wingdings" panose="05000000000000000000" pitchFamily="2" charset="2"/>
                <a:buChar char="&amp;"/>
                <a:defRPr/>
              </a:pPr>
              <a:r>
                <a:rPr lang="ko-KR" altLang="en-US" sz="1200" b="1" i="1">
                  <a:solidFill>
                    <a:schemeClr val="tx1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rPr>
                <a:t>성별</a:t>
              </a:r>
              <a:endParaRPr lang="ko-KR" altLang="en-US" sz="1200" b="1" i="1" dirty="0">
                <a:solidFill>
                  <a:schemeClr val="tx1"/>
                </a:solidFill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</p:grpSp>
      <p:graphicFrame>
        <p:nvGraphicFramePr>
          <p:cNvPr id="39" name="차트 38"/>
          <p:cNvGraphicFramePr/>
          <p:nvPr>
            <p:extLst/>
          </p:nvPr>
        </p:nvGraphicFramePr>
        <p:xfrm>
          <a:off x="322820" y="1693428"/>
          <a:ext cx="4198132" cy="1840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9" name="차트 28"/>
          <p:cNvGraphicFramePr/>
          <p:nvPr>
            <p:extLst/>
          </p:nvPr>
        </p:nvGraphicFramePr>
        <p:xfrm>
          <a:off x="341768" y="4028571"/>
          <a:ext cx="9295200" cy="1590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1" name="Group 3"/>
          <p:cNvGraphicFramePr>
            <a:graphicFrameLocks noGrp="1"/>
          </p:cNvGraphicFramePr>
          <p:nvPr>
            <p:extLst/>
          </p:nvPr>
        </p:nvGraphicFramePr>
        <p:xfrm>
          <a:off x="328377" y="5632700"/>
          <a:ext cx="9236100" cy="862965"/>
        </p:xfrm>
        <a:graphic>
          <a:graphicData uri="http://schemas.openxmlformats.org/drawingml/2006/table">
            <a:tbl>
              <a:tblPr/>
              <a:tblGrid>
                <a:gridCol w="3694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94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694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6944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6944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6944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6944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69444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369444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369444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369444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369444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369444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369444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369444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369444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369444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  <a:gridCol w="369444">
                  <a:extLst>
                    <a:ext uri="{9D8B030D-6E8A-4147-A177-3AD203B41FA5}">
                      <a16:colId xmlns="" xmlns:a16="http://schemas.microsoft.com/office/drawing/2014/main" val="20017"/>
                    </a:ext>
                  </a:extLst>
                </a:gridCol>
                <a:gridCol w="369444">
                  <a:extLst>
                    <a:ext uri="{9D8B030D-6E8A-4147-A177-3AD203B41FA5}">
                      <a16:colId xmlns="" xmlns:a16="http://schemas.microsoft.com/office/drawing/2014/main" val="20018"/>
                    </a:ext>
                  </a:extLst>
                </a:gridCol>
                <a:gridCol w="369444">
                  <a:extLst>
                    <a:ext uri="{9D8B030D-6E8A-4147-A177-3AD203B41FA5}">
                      <a16:colId xmlns="" xmlns:a16="http://schemas.microsoft.com/office/drawing/2014/main" val="20019"/>
                    </a:ext>
                  </a:extLst>
                </a:gridCol>
                <a:gridCol w="369444"/>
                <a:gridCol w="369444"/>
                <a:gridCol w="369444"/>
                <a:gridCol w="369444"/>
                <a:gridCol w="369444"/>
              </a:tblGrid>
              <a:tr h="0">
                <a:tc>
                  <a:txBody>
                    <a:bodyPr/>
                    <a:lstStyle/>
                    <a:p>
                      <a:pPr marL="0" algn="ctr" defTabSz="914400" rtl="0" eaLnBrk="1" fontAlgn="auto" latinLnBrk="1" hangingPunct="1"/>
                      <a:r>
                        <a:rPr kumimoji="1" lang="ko-KR" altLang="en-US" sz="1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간호과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1" hangingPunct="1"/>
                      <a:r>
                        <a:rPr kumimoji="1" lang="ko-KR" altLang="en-US" sz="10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건축과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1" hangingPunct="1"/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경호</a:t>
                      </a:r>
                      <a:endParaRPr kumimoji="1" lang="en-US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1" hangingPunct="1"/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보안과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1" hangingPunct="1"/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군사</a:t>
                      </a:r>
                      <a:endParaRPr kumimoji="1" lang="en-US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1" hangingPunct="1"/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학과</a:t>
                      </a:r>
                      <a:endParaRPr kumimoji="1" lang="en-US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1" hangingPunct="1"/>
                      <a:r>
                        <a:rPr kumimoji="1" lang="ko-KR" altLang="en-US" sz="10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모델과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1" hangingPunct="1"/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보건</a:t>
                      </a:r>
                      <a:endParaRPr kumimoji="1" lang="en-US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1" hangingPunct="1"/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의료</a:t>
                      </a:r>
                      <a:endParaRPr kumimoji="1" lang="en-US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1" hangingPunct="1"/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행정과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1" hangingPunct="1"/>
                      <a:r>
                        <a:rPr kumimoji="1" lang="ko-KR" altLang="en-US" sz="1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뷰티</a:t>
                      </a:r>
                      <a:endParaRPr kumimoji="1" lang="en-US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1" hangingPunct="1"/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디자인과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1" hangingPunct="1"/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사회</a:t>
                      </a:r>
                      <a:endParaRPr kumimoji="1" lang="en-US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1" hangingPunct="1"/>
                      <a:r>
                        <a:rPr kumimoji="1" lang="ko-KR" altLang="en-US" sz="1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복지과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1" hangingPunct="1"/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산업</a:t>
                      </a:r>
                      <a:endParaRPr kumimoji="1" lang="en-US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1" hangingPunct="1"/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디자인과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1" hangingPunct="1"/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세무</a:t>
                      </a:r>
                      <a:endParaRPr kumimoji="1" lang="en-US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1" hangingPunct="1"/>
                      <a:r>
                        <a:rPr kumimoji="1" lang="ko-KR" altLang="en-US" sz="1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회계과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1" hangingPunct="1"/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아동</a:t>
                      </a:r>
                      <a:endParaRPr kumimoji="1" lang="en-US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1" hangingPunct="1"/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보육과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1" hangingPunct="1"/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안경</a:t>
                      </a:r>
                      <a:endParaRPr kumimoji="1" lang="en-US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1" hangingPunct="1"/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광학과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1" hangingPunct="1"/>
                      <a:r>
                        <a:rPr kumimoji="1" lang="ko-KR" altLang="en-US" sz="1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엔터</a:t>
                      </a:r>
                      <a:endParaRPr kumimoji="1" lang="en-US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1" hangingPunct="1"/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테인</a:t>
                      </a:r>
                      <a:endParaRPr kumimoji="1" lang="en-US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1" hangingPunct="1"/>
                      <a:r>
                        <a:rPr kumimoji="1" lang="ko-KR" altLang="en-US" sz="1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먼트과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1" hangingPunct="1"/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유아</a:t>
                      </a:r>
                      <a:endParaRPr kumimoji="1" lang="en-US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1" hangingPunct="1"/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교육과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1" hangingPunct="1"/>
                      <a:r>
                        <a:rPr kumimoji="1" lang="ko-KR" altLang="en-US" sz="10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자동차기계과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1" hangingPunct="1"/>
                      <a:r>
                        <a:rPr kumimoji="1" lang="ko-KR" altLang="en-US" sz="10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전기과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1" hangingPunct="1"/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컴퓨터정보</a:t>
                      </a:r>
                      <a:endParaRPr kumimoji="1" lang="en-US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1" hangingPunct="1"/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통신과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1" hangingPunct="1"/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패션</a:t>
                      </a:r>
                      <a:endParaRPr kumimoji="1" lang="en-US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1" hangingPunct="1"/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디자인과</a:t>
                      </a:r>
                      <a:endParaRPr kumimoji="1" lang="en-US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1" hangingPunct="1"/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호텔</a:t>
                      </a:r>
                      <a:endParaRPr kumimoji="1" lang="en-US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1" hangingPunct="1"/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관광</a:t>
                      </a:r>
                      <a:endParaRPr kumimoji="1" lang="en-US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1" hangingPunct="1"/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경영과</a:t>
                      </a:r>
                      <a:endParaRPr kumimoji="1" lang="en-US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1" hangingPunct="1"/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호텔</a:t>
                      </a:r>
                      <a:endParaRPr kumimoji="1" lang="en-US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1" hangingPunct="1"/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외식</a:t>
                      </a:r>
                      <a:endParaRPr kumimoji="1" lang="en-US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1" hangingPunct="1"/>
                      <a:r>
                        <a:rPr kumimoji="1" lang="ko-KR" altLang="en-US" sz="1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조리과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1" hangingPunct="1"/>
                      <a:r>
                        <a:rPr kumimoji="1" lang="ko-KR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사회</a:t>
                      </a:r>
                      <a:endParaRPr kumimoji="1" lang="en-US" altLang="ko-KR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1" hangingPunct="1"/>
                      <a:r>
                        <a:rPr kumimoji="1" lang="ko-KR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복지</a:t>
                      </a:r>
                      <a:endParaRPr kumimoji="1" lang="en-US" altLang="ko-KR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1" hangingPunct="1"/>
                      <a:r>
                        <a:rPr kumimoji="1" lang="ko-KR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학과</a:t>
                      </a:r>
                      <a:endParaRPr kumimoji="1" lang="en-US" altLang="ko-KR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1" hangingPunct="1"/>
                      <a:r>
                        <a:rPr kumimoji="1" lang="en-US" altLang="ko-KR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(</a:t>
                      </a:r>
                      <a:r>
                        <a:rPr kumimoji="1" lang="ko-KR" alt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전공</a:t>
                      </a:r>
                      <a:endParaRPr kumimoji="1" lang="en-US" altLang="ko-KR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1" hangingPunct="1"/>
                      <a:r>
                        <a:rPr kumimoji="1" lang="ko-KR" alt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심화</a:t>
                      </a:r>
                      <a:r>
                        <a:rPr kumimoji="1" lang="en-US" altLang="ko-KR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)</a:t>
                      </a:r>
                      <a:endParaRPr kumimoji="1" lang="ko-KR" alt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1" hangingPunct="1"/>
                      <a:r>
                        <a:rPr kumimoji="1" lang="ko-KR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아동</a:t>
                      </a:r>
                      <a:endParaRPr kumimoji="1" lang="en-US" altLang="ko-KR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1" hangingPunct="1"/>
                      <a:r>
                        <a:rPr kumimoji="1" lang="ko-KR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보육</a:t>
                      </a:r>
                      <a:endParaRPr kumimoji="1" lang="en-US" altLang="ko-KR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1" hangingPunct="1"/>
                      <a:r>
                        <a:rPr kumimoji="1" lang="ko-KR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학과</a:t>
                      </a:r>
                      <a:endParaRPr kumimoji="1" lang="en-US" altLang="ko-KR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1" hangingPunct="1"/>
                      <a:r>
                        <a:rPr kumimoji="1" lang="en-US" altLang="ko-KR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kumimoji="1" lang="ko-KR" alt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전공</a:t>
                      </a:r>
                      <a:endParaRPr kumimoji="1" lang="en-US" altLang="ko-KR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auto" latinLnBrk="1" hangingPunct="1"/>
                      <a:r>
                        <a:rPr kumimoji="1" lang="ko-KR" alt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심화</a:t>
                      </a:r>
                      <a:r>
                        <a:rPr kumimoji="1" lang="en-US" altLang="ko-KR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)</a:t>
                      </a:r>
                      <a:endParaRPr kumimoji="1" lang="ko-KR" alt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1" hangingPunct="1"/>
                      <a:r>
                        <a:rPr kumimoji="1" lang="ko-KR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유아</a:t>
                      </a:r>
                      <a:endParaRPr kumimoji="1" lang="en-US" altLang="ko-KR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1" hangingPunct="1"/>
                      <a:r>
                        <a:rPr kumimoji="1" lang="ko-KR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교육</a:t>
                      </a:r>
                      <a:endParaRPr kumimoji="1" lang="en-US" altLang="ko-KR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1" hangingPunct="1"/>
                      <a:r>
                        <a:rPr kumimoji="1" lang="ko-KR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학과</a:t>
                      </a:r>
                      <a:endParaRPr kumimoji="1" lang="en-US" altLang="ko-KR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1" hangingPunct="1"/>
                      <a:r>
                        <a:rPr kumimoji="1" lang="en-US" altLang="ko-KR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(</a:t>
                      </a:r>
                      <a:r>
                        <a:rPr kumimoji="1" lang="ko-KR" alt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전공</a:t>
                      </a:r>
                      <a:endParaRPr kumimoji="1" lang="en-US" altLang="ko-KR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1" hangingPunct="1"/>
                      <a:r>
                        <a:rPr kumimoji="1" lang="ko-KR" alt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심화</a:t>
                      </a:r>
                      <a:r>
                        <a:rPr kumimoji="1" lang="en-US" altLang="ko-KR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)</a:t>
                      </a:r>
                      <a:endParaRPr kumimoji="1" lang="ko-KR" alt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1" hangingPunct="1"/>
                      <a:r>
                        <a:rPr kumimoji="1" lang="ko-KR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정보</a:t>
                      </a:r>
                      <a:endParaRPr kumimoji="1" lang="en-US" altLang="ko-KR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1" hangingPunct="1"/>
                      <a:r>
                        <a:rPr kumimoji="1" lang="ko-KR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통신</a:t>
                      </a:r>
                      <a:endParaRPr kumimoji="1" lang="en-US" altLang="ko-KR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1" hangingPunct="1"/>
                      <a:r>
                        <a:rPr kumimoji="1" lang="ko-KR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공학과</a:t>
                      </a:r>
                      <a:endParaRPr kumimoji="1" lang="en-US" altLang="ko-KR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1" hangingPunct="1"/>
                      <a:r>
                        <a:rPr kumimoji="1" lang="en-US" altLang="ko-KR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(</a:t>
                      </a:r>
                      <a:r>
                        <a:rPr kumimoji="1" lang="ko-KR" alt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전공</a:t>
                      </a:r>
                      <a:endParaRPr kumimoji="1" lang="en-US" altLang="ko-KR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1" hangingPunct="1"/>
                      <a:r>
                        <a:rPr kumimoji="1" lang="ko-KR" alt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심화</a:t>
                      </a:r>
                      <a:r>
                        <a:rPr kumimoji="1" lang="en-US" altLang="ko-KR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)</a:t>
                      </a:r>
                      <a:endParaRPr kumimoji="1" lang="ko-KR" alt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1" hangingPunct="1"/>
                      <a:r>
                        <a:rPr kumimoji="1" lang="ko-KR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호텔</a:t>
                      </a:r>
                      <a:endParaRPr kumimoji="1" lang="en-US" altLang="ko-KR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1" hangingPunct="1"/>
                      <a:r>
                        <a:rPr kumimoji="1" lang="ko-KR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관광</a:t>
                      </a:r>
                      <a:endParaRPr kumimoji="1" lang="en-US" altLang="ko-KR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1" hangingPunct="1"/>
                      <a:r>
                        <a:rPr kumimoji="1" lang="ko-KR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경영</a:t>
                      </a:r>
                      <a:endParaRPr kumimoji="1" lang="en-US" altLang="ko-KR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1" hangingPunct="1"/>
                      <a:r>
                        <a:rPr kumimoji="1" lang="ko-KR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학과</a:t>
                      </a:r>
                      <a:endParaRPr kumimoji="1" lang="en-US" altLang="ko-KR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1" hangingPunct="1"/>
                      <a:r>
                        <a:rPr kumimoji="1" lang="en-US" altLang="ko-KR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(</a:t>
                      </a:r>
                      <a:r>
                        <a:rPr kumimoji="1" lang="ko-KR" alt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전공</a:t>
                      </a:r>
                      <a:endParaRPr kumimoji="1" lang="en-US" altLang="ko-KR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1" hangingPunct="1"/>
                      <a:r>
                        <a:rPr kumimoji="1" lang="ko-KR" alt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심화</a:t>
                      </a:r>
                      <a:r>
                        <a:rPr kumimoji="1" lang="en-US" altLang="ko-KR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)</a:t>
                      </a:r>
                      <a:endParaRPr kumimoji="1" lang="ko-KR" alt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37" name="그룹 36"/>
          <p:cNvGrpSpPr/>
          <p:nvPr/>
        </p:nvGrpSpPr>
        <p:grpSpPr>
          <a:xfrm>
            <a:off x="338573" y="3814594"/>
            <a:ext cx="9216000" cy="215565"/>
            <a:chOff x="329780" y="1103179"/>
            <a:chExt cx="19296159" cy="215565"/>
          </a:xfrm>
        </p:grpSpPr>
        <p:sp>
          <p:nvSpPr>
            <p:cNvPr id="38" name="Text Box 5"/>
            <p:cNvSpPr txBox="1">
              <a:spLocks noChangeArrowheads="1"/>
            </p:cNvSpPr>
            <p:nvPr/>
          </p:nvSpPr>
          <p:spPr bwMode="auto">
            <a:xfrm>
              <a:off x="18504930" y="1169890"/>
              <a:ext cx="1121009" cy="138499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0" tIns="0" rIns="0" bIns="0" anchor="b" anchorCtr="0">
              <a:spAutoFit/>
            </a:bodyPr>
            <a:lstStyle/>
            <a:p>
              <a:pPr algn="r">
                <a:defRPr/>
              </a:pPr>
              <a:r>
                <a:rPr lang="en-US" altLang="ko-KR" sz="900" dirty="0" smtClean="0">
                  <a:latin typeface="Trebuchet MS" panose="020B0603020202020204" pitchFamily="34" charset="0"/>
                </a:rPr>
                <a:t>(n=209, </a:t>
              </a:r>
              <a:r>
                <a:rPr lang="en-US" altLang="ko-KR" sz="900" dirty="0">
                  <a:latin typeface="Trebuchet MS" panose="020B0603020202020204" pitchFamily="34" charset="0"/>
                </a:rPr>
                <a:t>%)</a:t>
              </a:r>
            </a:p>
          </p:txBody>
        </p:sp>
        <p:cxnSp>
          <p:nvCxnSpPr>
            <p:cNvPr id="40" name="직선 연결선 39"/>
            <p:cNvCxnSpPr/>
            <p:nvPr/>
          </p:nvCxnSpPr>
          <p:spPr>
            <a:xfrm>
              <a:off x="329780" y="1317156"/>
              <a:ext cx="19296159" cy="1588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직사각형 44"/>
            <p:cNvSpPr/>
            <p:nvPr/>
          </p:nvSpPr>
          <p:spPr bwMode="auto">
            <a:xfrm>
              <a:off x="362732" y="1103179"/>
              <a:ext cx="1158601" cy="1846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spAutoFit/>
            </a:bodyPr>
            <a:lstStyle/>
            <a:p>
              <a:pPr marL="242888" indent="-242888">
                <a:buClr>
                  <a:srgbClr val="00713B"/>
                </a:buClr>
                <a:buSzPct val="110000"/>
                <a:buFont typeface="Wingdings" panose="05000000000000000000" pitchFamily="2" charset="2"/>
                <a:buChar char="&amp;"/>
                <a:defRPr/>
              </a:pPr>
              <a:r>
                <a:rPr lang="ko-KR" altLang="en-US" sz="1200" b="1" i="1" dirty="0">
                  <a:solidFill>
                    <a:schemeClr val="tx1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rPr>
                <a:t>학과</a:t>
              </a:r>
            </a:p>
          </p:txBody>
        </p:sp>
      </p:grpSp>
      <p:grpSp>
        <p:nvGrpSpPr>
          <p:cNvPr id="46" name="그룹 45"/>
          <p:cNvGrpSpPr/>
          <p:nvPr/>
        </p:nvGrpSpPr>
        <p:grpSpPr>
          <a:xfrm>
            <a:off x="5385048" y="1309869"/>
            <a:ext cx="4169525" cy="215565"/>
            <a:chOff x="7401513" y="1103179"/>
            <a:chExt cx="2160000" cy="215565"/>
          </a:xfrm>
        </p:grpSpPr>
        <p:grpSp>
          <p:nvGrpSpPr>
            <p:cNvPr id="48" name="그룹 47"/>
            <p:cNvGrpSpPr/>
            <p:nvPr/>
          </p:nvGrpSpPr>
          <p:grpSpPr>
            <a:xfrm>
              <a:off x="7401513" y="1169890"/>
              <a:ext cx="2160000" cy="148854"/>
              <a:chOff x="344488" y="2496149"/>
              <a:chExt cx="2160000" cy="148854"/>
            </a:xfrm>
          </p:grpSpPr>
          <p:cxnSp>
            <p:nvCxnSpPr>
              <p:cNvPr id="53" name="직선 연결선 52"/>
              <p:cNvCxnSpPr/>
              <p:nvPr/>
            </p:nvCxnSpPr>
            <p:spPr>
              <a:xfrm>
                <a:off x="344488" y="2643415"/>
                <a:ext cx="2160000" cy="1588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xt Box 5"/>
              <p:cNvSpPr txBox="1">
                <a:spLocks noChangeArrowheads="1"/>
              </p:cNvSpPr>
              <p:nvPr/>
            </p:nvSpPr>
            <p:spPr bwMode="auto">
              <a:xfrm>
                <a:off x="2136494" y="2496149"/>
                <a:ext cx="367994" cy="138499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 wrap="none" lIns="0" tIns="0" rIns="0" bIns="0" anchor="b" anchorCtr="0">
                <a:spAutoFit/>
              </a:bodyPr>
              <a:lstStyle/>
              <a:p>
                <a:pPr algn="r">
                  <a:defRPr/>
                </a:pPr>
                <a:r>
                  <a:rPr lang="en-US" altLang="ko-KR" sz="900" dirty="0">
                    <a:latin typeface="Trebuchet MS" panose="020B0603020202020204" pitchFamily="34" charset="0"/>
                  </a:rPr>
                  <a:t>(</a:t>
                </a:r>
                <a:r>
                  <a:rPr lang="en-US" altLang="ko-KR" sz="900" dirty="0" smtClean="0">
                    <a:latin typeface="Trebuchet MS" panose="020B0603020202020204" pitchFamily="34" charset="0"/>
                  </a:rPr>
                  <a:t>n=209 </a:t>
                </a:r>
                <a:r>
                  <a:rPr lang="en-US" altLang="ko-KR" sz="900" dirty="0">
                    <a:latin typeface="Trebuchet MS" panose="020B0603020202020204" pitchFamily="34" charset="0"/>
                  </a:rPr>
                  <a:t>%)</a:t>
                </a:r>
              </a:p>
            </p:txBody>
          </p:sp>
        </p:grpSp>
        <p:sp>
          <p:nvSpPr>
            <p:cNvPr id="49" name="직사각형 48"/>
            <p:cNvSpPr/>
            <p:nvPr/>
          </p:nvSpPr>
          <p:spPr bwMode="auto">
            <a:xfrm>
              <a:off x="7401513" y="1103179"/>
              <a:ext cx="553357" cy="1846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spAutoFit/>
            </a:bodyPr>
            <a:lstStyle/>
            <a:p>
              <a:pPr marL="242888" indent="-242888">
                <a:buClr>
                  <a:srgbClr val="00713B"/>
                </a:buClr>
                <a:buSzPct val="110000"/>
                <a:buFont typeface="Wingdings" panose="05000000000000000000" pitchFamily="2" charset="2"/>
                <a:buChar char="&amp;"/>
                <a:defRPr/>
              </a:pPr>
              <a:r>
                <a:rPr lang="ko-KR" altLang="en-US" sz="1200" b="1" i="1" dirty="0">
                  <a:solidFill>
                    <a:schemeClr val="tx1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rPr>
                <a:t>계열</a:t>
              </a:r>
            </a:p>
          </p:txBody>
        </p:sp>
      </p:grpSp>
      <p:graphicFrame>
        <p:nvGraphicFramePr>
          <p:cNvPr id="63" name="차트 62"/>
          <p:cNvGraphicFramePr/>
          <p:nvPr>
            <p:extLst/>
          </p:nvPr>
        </p:nvGraphicFramePr>
        <p:xfrm>
          <a:off x="5385048" y="1693428"/>
          <a:ext cx="4169525" cy="1840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81784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8" name="직선 연결선 157"/>
          <p:cNvCxnSpPr/>
          <p:nvPr/>
        </p:nvCxnSpPr>
        <p:spPr>
          <a:xfrm>
            <a:off x="955813" y="2662275"/>
            <a:ext cx="264432" cy="0"/>
          </a:xfrm>
          <a:prstGeom prst="line">
            <a:avLst/>
          </a:prstGeom>
          <a:ln>
            <a:solidFill>
              <a:srgbClr val="5C7EA8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모서리가 둥근 직사각형 158"/>
          <p:cNvSpPr/>
          <p:nvPr/>
        </p:nvSpPr>
        <p:spPr>
          <a:xfrm>
            <a:off x="1183684" y="2484120"/>
            <a:ext cx="2232000" cy="356308"/>
          </a:xfrm>
          <a:prstGeom prst="roundRect">
            <a:avLst>
              <a:gd name="adj" fmla="val 50000"/>
            </a:avLst>
          </a:prstGeom>
          <a:solidFill>
            <a:srgbClr val="F5F7F9"/>
          </a:solidFill>
          <a:ln w="19050">
            <a:solidFill>
              <a:srgbClr val="D7DF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/>
          <a:lstStyle/>
          <a:p>
            <a:r>
              <a:rPr lang="ko-KR" altLang="en-US" sz="1200" b="1" spc="-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매우 그렇다</a:t>
            </a: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5. </a:t>
            </a:r>
            <a:r>
              <a:rPr lang="ko-KR" altLang="en-US"/>
              <a:t>지수 산출 </a:t>
            </a:r>
            <a:r>
              <a:rPr lang="en-US" altLang="ko-KR"/>
              <a:t>Process</a:t>
            </a:r>
          </a:p>
        </p:txBody>
      </p:sp>
      <p:sp>
        <p:nvSpPr>
          <p:cNvPr id="7" name="부제목 6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altLang="ko-KR" dirty="0"/>
              <a:t>1) </a:t>
            </a:r>
            <a:r>
              <a:rPr lang="ko-KR" altLang="en-US" dirty="0"/>
              <a:t>척도</a:t>
            </a:r>
            <a:r>
              <a:rPr lang="en-US" altLang="ko-KR" dirty="0"/>
              <a:t>(Scale)</a:t>
            </a:r>
          </a:p>
        </p:txBody>
      </p:sp>
      <p:sp>
        <p:nvSpPr>
          <p:cNvPr id="8" name="내용 개체 틀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ko-KR" altLang="en-US" dirty="0"/>
              <a:t>본 조사의 평가 척도에 따른 분석은 </a:t>
            </a:r>
            <a:r>
              <a:rPr lang="en-US" altLang="ko-KR" dirty="0"/>
              <a:t>100</a:t>
            </a:r>
            <a:r>
              <a:rPr lang="ko-KR" altLang="en-US" dirty="0"/>
              <a:t>점 만점 환산점수로 분석하였음</a:t>
            </a:r>
            <a:r>
              <a:rPr lang="en-US" altLang="ko-KR" dirty="0"/>
              <a:t>.</a:t>
            </a:r>
          </a:p>
        </p:txBody>
      </p:sp>
      <p:sp>
        <p:nvSpPr>
          <p:cNvPr id="102" name="굽은 화살표 101"/>
          <p:cNvSpPr/>
          <p:nvPr/>
        </p:nvSpPr>
        <p:spPr>
          <a:xfrm rot="5400000">
            <a:off x="-1663204" y="3724051"/>
            <a:ext cx="4320902" cy="994495"/>
          </a:xfrm>
          <a:prstGeom prst="bentArrow">
            <a:avLst/>
          </a:prstGeom>
          <a:solidFill>
            <a:srgbClr val="BAC9D1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0"/>
            <a:endParaRPr lang="ko-KR" altLang="en-US" sz="1200" b="1" kern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106" name="타원 105"/>
          <p:cNvSpPr/>
          <p:nvPr/>
        </p:nvSpPr>
        <p:spPr>
          <a:xfrm>
            <a:off x="589760" y="2523657"/>
            <a:ext cx="324000" cy="324000"/>
          </a:xfrm>
          <a:prstGeom prst="ellipse">
            <a:avLst/>
          </a:prstGeom>
          <a:solidFill>
            <a:srgbClr val="557FA1"/>
          </a:soli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0" rIns="0" rtlCol="0" anchor="ctr"/>
          <a:lstStyle/>
          <a:p>
            <a:pPr algn="ctr" latinLnBrk="0">
              <a:lnSpc>
                <a:spcPct val="120000"/>
              </a:lnSpc>
              <a:spcBef>
                <a:spcPct val="50000"/>
              </a:spcBef>
              <a:defRPr/>
            </a:pPr>
            <a:endParaRPr lang="ko-KR" altLang="en-US" sz="1000" b="1" kern="0" dirty="0">
              <a:solidFill>
                <a:prstClr val="white"/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146" name="타원 145"/>
          <p:cNvSpPr/>
          <p:nvPr/>
        </p:nvSpPr>
        <p:spPr>
          <a:xfrm>
            <a:off x="589760" y="3038007"/>
            <a:ext cx="324000" cy="324000"/>
          </a:xfrm>
          <a:prstGeom prst="ellipse">
            <a:avLst/>
          </a:prstGeom>
          <a:solidFill>
            <a:srgbClr val="6FB9C5"/>
          </a:soli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0" rIns="0" rtlCol="0" anchor="ctr"/>
          <a:lstStyle/>
          <a:p>
            <a:pPr algn="ctr" latinLnBrk="0">
              <a:lnSpc>
                <a:spcPct val="120000"/>
              </a:lnSpc>
              <a:spcBef>
                <a:spcPct val="50000"/>
              </a:spcBef>
              <a:defRPr/>
            </a:pPr>
            <a:endParaRPr lang="ko-KR" altLang="en-US" sz="1000" b="1" kern="0" dirty="0">
              <a:solidFill>
                <a:prstClr val="white"/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147" name="타원 146"/>
          <p:cNvSpPr/>
          <p:nvPr/>
        </p:nvSpPr>
        <p:spPr>
          <a:xfrm>
            <a:off x="589760" y="3552357"/>
            <a:ext cx="324000" cy="324000"/>
          </a:xfrm>
          <a:prstGeom prst="ellipse">
            <a:avLst/>
          </a:prstGeom>
          <a:solidFill>
            <a:srgbClr val="8AAAC6"/>
          </a:soli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0" rIns="0" rtlCol="0" anchor="ctr"/>
          <a:lstStyle/>
          <a:p>
            <a:pPr algn="ctr" latinLnBrk="0">
              <a:lnSpc>
                <a:spcPct val="120000"/>
              </a:lnSpc>
              <a:spcBef>
                <a:spcPct val="50000"/>
              </a:spcBef>
              <a:defRPr/>
            </a:pPr>
            <a:endParaRPr lang="ko-KR" altLang="en-US" sz="1000" b="1" kern="0" dirty="0">
              <a:solidFill>
                <a:prstClr val="white"/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148" name="타원 147"/>
          <p:cNvSpPr/>
          <p:nvPr/>
        </p:nvSpPr>
        <p:spPr>
          <a:xfrm>
            <a:off x="589760" y="4066707"/>
            <a:ext cx="324000" cy="324000"/>
          </a:xfrm>
          <a:prstGeom prst="ellipse">
            <a:avLst/>
          </a:prstGeom>
          <a:solidFill>
            <a:srgbClr val="DDDDDD"/>
          </a:soli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0" rIns="0" rtlCol="0" anchor="ctr"/>
          <a:lstStyle/>
          <a:p>
            <a:pPr algn="ctr" latinLnBrk="0">
              <a:lnSpc>
                <a:spcPct val="120000"/>
              </a:lnSpc>
              <a:spcBef>
                <a:spcPct val="50000"/>
              </a:spcBef>
              <a:defRPr/>
            </a:pPr>
            <a:endParaRPr lang="ko-KR" altLang="en-US" sz="1000" b="1" kern="0" dirty="0">
              <a:solidFill>
                <a:prstClr val="white"/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149" name="타원 148"/>
          <p:cNvSpPr/>
          <p:nvPr/>
        </p:nvSpPr>
        <p:spPr>
          <a:xfrm>
            <a:off x="589760" y="4581057"/>
            <a:ext cx="324000" cy="324000"/>
          </a:xfrm>
          <a:prstGeom prst="ellipse">
            <a:avLst/>
          </a:prstGeom>
          <a:solidFill>
            <a:srgbClr val="EDCCCB"/>
          </a:soli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0" rIns="0" rtlCol="0" anchor="ctr"/>
          <a:lstStyle/>
          <a:p>
            <a:pPr algn="ctr" latinLnBrk="0">
              <a:lnSpc>
                <a:spcPct val="120000"/>
              </a:lnSpc>
              <a:spcBef>
                <a:spcPct val="50000"/>
              </a:spcBef>
              <a:defRPr/>
            </a:pPr>
            <a:endParaRPr lang="ko-KR" altLang="en-US" sz="1000" b="1" kern="0" dirty="0">
              <a:solidFill>
                <a:prstClr val="white"/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150" name="타원 149"/>
          <p:cNvSpPr/>
          <p:nvPr/>
        </p:nvSpPr>
        <p:spPr>
          <a:xfrm>
            <a:off x="589760" y="5095407"/>
            <a:ext cx="324000" cy="324000"/>
          </a:xfrm>
          <a:prstGeom prst="ellipse">
            <a:avLst/>
          </a:prstGeom>
          <a:solidFill>
            <a:srgbClr val="E2ADAC"/>
          </a:soli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0" rIns="0" rtlCol="0" anchor="ctr"/>
          <a:lstStyle/>
          <a:p>
            <a:pPr algn="ctr" latinLnBrk="0">
              <a:lnSpc>
                <a:spcPct val="120000"/>
              </a:lnSpc>
              <a:spcBef>
                <a:spcPct val="50000"/>
              </a:spcBef>
              <a:defRPr/>
            </a:pPr>
            <a:endParaRPr lang="ko-KR" altLang="en-US" sz="1000" b="1" kern="0" dirty="0">
              <a:solidFill>
                <a:prstClr val="white"/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151" name="타원 150"/>
          <p:cNvSpPr/>
          <p:nvPr/>
        </p:nvSpPr>
        <p:spPr>
          <a:xfrm>
            <a:off x="589760" y="5609757"/>
            <a:ext cx="324000" cy="324000"/>
          </a:xfrm>
          <a:prstGeom prst="ellipse">
            <a:avLst/>
          </a:prstGeom>
          <a:solidFill>
            <a:srgbClr val="D68C8A"/>
          </a:soli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0" rIns="0" rtlCol="0" anchor="ctr"/>
          <a:lstStyle/>
          <a:p>
            <a:pPr algn="ctr" latinLnBrk="0">
              <a:lnSpc>
                <a:spcPct val="120000"/>
              </a:lnSpc>
              <a:spcBef>
                <a:spcPct val="50000"/>
              </a:spcBef>
              <a:defRPr/>
            </a:pPr>
            <a:endParaRPr lang="ko-KR" altLang="en-US" sz="1000" b="1" kern="0" dirty="0">
              <a:solidFill>
                <a:prstClr val="white"/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85" name="Text Box 6"/>
          <p:cNvSpPr txBox="1">
            <a:spLocks noChangeArrowheads="1"/>
          </p:cNvSpPr>
          <p:nvPr/>
        </p:nvSpPr>
        <p:spPr bwMode="auto">
          <a:xfrm>
            <a:off x="560268" y="2526804"/>
            <a:ext cx="4026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3366"/>
              </a:buClr>
              <a:buSzTx/>
              <a:buFont typeface="Arial" charset="0"/>
              <a:buNone/>
              <a:tabLst/>
              <a:defRPr/>
            </a:pPr>
            <a:r>
              <a:rPr lang="en-US" altLang="ko-KR" sz="1200" b="1" kern="0" spc="-1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bg1"/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7</a:t>
            </a:r>
            <a:r>
              <a:rPr lang="ko-KR" altLang="en-US" sz="1200" b="1" kern="0" spc="-1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bg1"/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점</a:t>
            </a:r>
          </a:p>
        </p:txBody>
      </p:sp>
      <p:sp>
        <p:nvSpPr>
          <p:cNvPr id="152" name="Text Box 6"/>
          <p:cNvSpPr txBox="1">
            <a:spLocks noChangeArrowheads="1"/>
          </p:cNvSpPr>
          <p:nvPr/>
        </p:nvSpPr>
        <p:spPr bwMode="auto">
          <a:xfrm>
            <a:off x="560268" y="3060204"/>
            <a:ext cx="4026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3366"/>
              </a:buClr>
              <a:buSzTx/>
              <a:buFont typeface="Arial" charset="0"/>
              <a:buNone/>
              <a:tabLst/>
              <a:defRPr/>
            </a:pPr>
            <a:r>
              <a:rPr lang="en-US" altLang="ko-KR" sz="1200" b="1" kern="0" spc="-1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bg1"/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6</a:t>
            </a:r>
            <a:r>
              <a:rPr lang="ko-KR" altLang="en-US" sz="1200" b="1" kern="0" spc="-1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bg1"/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점</a:t>
            </a:r>
          </a:p>
        </p:txBody>
      </p:sp>
      <p:sp>
        <p:nvSpPr>
          <p:cNvPr id="153" name="Text Box 6"/>
          <p:cNvSpPr txBox="1">
            <a:spLocks noChangeArrowheads="1"/>
          </p:cNvSpPr>
          <p:nvPr/>
        </p:nvSpPr>
        <p:spPr bwMode="auto">
          <a:xfrm>
            <a:off x="560268" y="3565029"/>
            <a:ext cx="4026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3366"/>
              </a:buClr>
              <a:buSzTx/>
              <a:buFont typeface="Arial" charset="0"/>
              <a:buNone/>
              <a:tabLst/>
              <a:defRPr/>
            </a:pPr>
            <a:r>
              <a:rPr lang="en-US" altLang="ko-KR" sz="1200" b="1" kern="0" spc="-100" dirty="0">
                <a:ln>
                  <a:solidFill>
                    <a:prstClr val="white">
                      <a:alpha val="0"/>
                    </a:prstClr>
                  </a:solidFill>
                </a:ln>
                <a:latin typeface="Trebuchet MS" panose="020B0603020202020204" pitchFamily="34" charset="0"/>
                <a:ea typeface="맑은 고딕" panose="020B0503020000020004" pitchFamily="50" charset="-127"/>
              </a:rPr>
              <a:t>5</a:t>
            </a:r>
            <a:r>
              <a:rPr lang="ko-KR" altLang="en-US" sz="1200" b="1" kern="0" spc="-100" dirty="0">
                <a:ln>
                  <a:solidFill>
                    <a:prstClr val="white">
                      <a:alpha val="0"/>
                    </a:prstClr>
                  </a:solidFill>
                </a:ln>
                <a:latin typeface="Trebuchet MS" panose="020B0603020202020204" pitchFamily="34" charset="0"/>
                <a:ea typeface="맑은 고딕" panose="020B0503020000020004" pitchFamily="50" charset="-127"/>
              </a:rPr>
              <a:t>점</a:t>
            </a:r>
          </a:p>
        </p:txBody>
      </p:sp>
      <p:sp>
        <p:nvSpPr>
          <p:cNvPr id="154" name="Text Box 6"/>
          <p:cNvSpPr txBox="1">
            <a:spLocks noChangeArrowheads="1"/>
          </p:cNvSpPr>
          <p:nvPr/>
        </p:nvSpPr>
        <p:spPr bwMode="auto">
          <a:xfrm>
            <a:off x="560268" y="4088904"/>
            <a:ext cx="4026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3366"/>
              </a:buClr>
              <a:buSzTx/>
              <a:buFont typeface="Arial" charset="0"/>
              <a:buNone/>
              <a:tabLst/>
              <a:defRPr/>
            </a:pPr>
            <a:r>
              <a:rPr lang="en-US" altLang="ko-KR" sz="1200" b="1" kern="0" spc="-100" dirty="0">
                <a:ln>
                  <a:solidFill>
                    <a:prstClr val="white">
                      <a:alpha val="0"/>
                    </a:prstClr>
                  </a:solidFill>
                </a:ln>
                <a:latin typeface="Trebuchet MS" panose="020B0603020202020204" pitchFamily="34" charset="0"/>
                <a:ea typeface="맑은 고딕" panose="020B0503020000020004" pitchFamily="50" charset="-127"/>
              </a:rPr>
              <a:t>4</a:t>
            </a:r>
            <a:r>
              <a:rPr lang="ko-KR" altLang="en-US" sz="1200" b="1" kern="0" spc="-100" dirty="0">
                <a:ln>
                  <a:solidFill>
                    <a:prstClr val="white">
                      <a:alpha val="0"/>
                    </a:prstClr>
                  </a:solidFill>
                </a:ln>
                <a:latin typeface="Trebuchet MS" panose="020B0603020202020204" pitchFamily="34" charset="0"/>
                <a:ea typeface="맑은 고딕" panose="020B0503020000020004" pitchFamily="50" charset="-127"/>
              </a:rPr>
              <a:t>점</a:t>
            </a:r>
          </a:p>
        </p:txBody>
      </p:sp>
      <p:sp>
        <p:nvSpPr>
          <p:cNvPr id="155" name="Text Box 6"/>
          <p:cNvSpPr txBox="1">
            <a:spLocks noChangeArrowheads="1"/>
          </p:cNvSpPr>
          <p:nvPr/>
        </p:nvSpPr>
        <p:spPr bwMode="auto">
          <a:xfrm>
            <a:off x="560268" y="4603254"/>
            <a:ext cx="4026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3366"/>
              </a:buClr>
              <a:buSzTx/>
              <a:buFont typeface="Arial" charset="0"/>
              <a:buNone/>
              <a:tabLst/>
              <a:defRPr/>
            </a:pPr>
            <a:r>
              <a:rPr lang="en-US" altLang="ko-KR" sz="1200" b="1" kern="0" spc="-100" dirty="0">
                <a:ln>
                  <a:solidFill>
                    <a:prstClr val="white">
                      <a:alpha val="0"/>
                    </a:prstClr>
                  </a:solidFill>
                </a:ln>
                <a:latin typeface="Trebuchet MS" panose="020B0603020202020204" pitchFamily="34" charset="0"/>
                <a:ea typeface="맑은 고딕" panose="020B0503020000020004" pitchFamily="50" charset="-127"/>
              </a:rPr>
              <a:t>3</a:t>
            </a:r>
            <a:r>
              <a:rPr lang="ko-KR" altLang="en-US" sz="1200" b="1" kern="0" spc="-100" dirty="0">
                <a:ln>
                  <a:solidFill>
                    <a:prstClr val="white">
                      <a:alpha val="0"/>
                    </a:prstClr>
                  </a:solidFill>
                </a:ln>
                <a:latin typeface="Trebuchet MS" panose="020B0603020202020204" pitchFamily="34" charset="0"/>
                <a:ea typeface="맑은 고딕" panose="020B0503020000020004" pitchFamily="50" charset="-127"/>
              </a:rPr>
              <a:t>점</a:t>
            </a:r>
          </a:p>
        </p:txBody>
      </p:sp>
      <p:sp>
        <p:nvSpPr>
          <p:cNvPr id="156" name="Text Box 6"/>
          <p:cNvSpPr txBox="1">
            <a:spLocks noChangeArrowheads="1"/>
          </p:cNvSpPr>
          <p:nvPr/>
        </p:nvSpPr>
        <p:spPr bwMode="auto">
          <a:xfrm>
            <a:off x="560268" y="5108079"/>
            <a:ext cx="4026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3366"/>
              </a:buClr>
              <a:buSzTx/>
              <a:buFont typeface="Arial" charset="0"/>
              <a:buNone/>
              <a:tabLst/>
              <a:defRPr/>
            </a:pPr>
            <a:r>
              <a:rPr lang="en-US" altLang="ko-KR" sz="1200" b="1" kern="0" spc="-100" dirty="0">
                <a:ln>
                  <a:solidFill>
                    <a:prstClr val="white">
                      <a:alpha val="0"/>
                    </a:prstClr>
                  </a:solidFill>
                </a:ln>
                <a:latin typeface="Trebuchet MS" panose="020B0603020202020204" pitchFamily="34" charset="0"/>
                <a:ea typeface="맑은 고딕" panose="020B0503020000020004" pitchFamily="50" charset="-127"/>
              </a:rPr>
              <a:t>2</a:t>
            </a:r>
            <a:r>
              <a:rPr lang="ko-KR" altLang="en-US" sz="1200" b="1" kern="0" spc="-100" dirty="0">
                <a:ln>
                  <a:solidFill>
                    <a:prstClr val="white">
                      <a:alpha val="0"/>
                    </a:prstClr>
                  </a:solidFill>
                </a:ln>
                <a:latin typeface="Trebuchet MS" panose="020B0603020202020204" pitchFamily="34" charset="0"/>
                <a:ea typeface="맑은 고딕" panose="020B0503020000020004" pitchFamily="50" charset="-127"/>
              </a:rPr>
              <a:t>점</a:t>
            </a:r>
          </a:p>
        </p:txBody>
      </p:sp>
      <p:sp>
        <p:nvSpPr>
          <p:cNvPr id="157" name="Text Box 6"/>
          <p:cNvSpPr txBox="1">
            <a:spLocks noChangeArrowheads="1"/>
          </p:cNvSpPr>
          <p:nvPr/>
        </p:nvSpPr>
        <p:spPr bwMode="auto">
          <a:xfrm>
            <a:off x="560268" y="5622429"/>
            <a:ext cx="4026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3366"/>
              </a:buClr>
              <a:buSzTx/>
              <a:buFont typeface="Arial" charset="0"/>
              <a:buNone/>
              <a:tabLst/>
              <a:defRPr/>
            </a:pPr>
            <a:r>
              <a:rPr lang="en-US" altLang="ko-KR" sz="1200" b="1" kern="0" spc="-1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bg1"/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1</a:t>
            </a:r>
            <a:r>
              <a:rPr lang="ko-KR" altLang="en-US" sz="1200" b="1" kern="0" spc="-1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bg1"/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점</a:t>
            </a:r>
          </a:p>
        </p:txBody>
      </p:sp>
      <p:cxnSp>
        <p:nvCxnSpPr>
          <p:cNvPr id="160" name="직선 연결선 159"/>
          <p:cNvCxnSpPr/>
          <p:nvPr/>
        </p:nvCxnSpPr>
        <p:spPr>
          <a:xfrm>
            <a:off x="955813" y="3205200"/>
            <a:ext cx="264432" cy="0"/>
          </a:xfrm>
          <a:prstGeom prst="line">
            <a:avLst/>
          </a:prstGeom>
          <a:ln>
            <a:solidFill>
              <a:srgbClr val="5C7EA8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모서리가 둥근 직사각형 160"/>
          <p:cNvSpPr/>
          <p:nvPr/>
        </p:nvSpPr>
        <p:spPr>
          <a:xfrm>
            <a:off x="1183684" y="3027045"/>
            <a:ext cx="2232000" cy="356308"/>
          </a:xfrm>
          <a:prstGeom prst="roundRect">
            <a:avLst>
              <a:gd name="adj" fmla="val 50000"/>
            </a:avLst>
          </a:prstGeom>
          <a:solidFill>
            <a:srgbClr val="F5F7F9"/>
          </a:solidFill>
          <a:ln w="19050">
            <a:solidFill>
              <a:srgbClr val="D7DF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/>
          <a:lstStyle/>
          <a:p>
            <a:r>
              <a:rPr lang="ko-KR" altLang="en-US" sz="1200" b="1" spc="-5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그렇다</a:t>
            </a:r>
            <a:endParaRPr lang="ko-KR" altLang="en-US" sz="1200" b="1" spc="-50" dirty="0">
              <a:ln>
                <a:solidFill>
                  <a:schemeClr val="bg1">
                    <a:lumMod val="65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cxnSp>
        <p:nvCxnSpPr>
          <p:cNvPr id="162" name="직선 연결선 161"/>
          <p:cNvCxnSpPr/>
          <p:nvPr/>
        </p:nvCxnSpPr>
        <p:spPr>
          <a:xfrm>
            <a:off x="955813" y="3719550"/>
            <a:ext cx="264432" cy="0"/>
          </a:xfrm>
          <a:prstGeom prst="line">
            <a:avLst/>
          </a:prstGeom>
          <a:ln>
            <a:solidFill>
              <a:srgbClr val="5C7EA8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모서리가 둥근 직사각형 162"/>
          <p:cNvSpPr/>
          <p:nvPr/>
        </p:nvSpPr>
        <p:spPr>
          <a:xfrm>
            <a:off x="1183684" y="3541395"/>
            <a:ext cx="2232000" cy="356308"/>
          </a:xfrm>
          <a:prstGeom prst="roundRect">
            <a:avLst>
              <a:gd name="adj" fmla="val 50000"/>
            </a:avLst>
          </a:prstGeom>
          <a:solidFill>
            <a:srgbClr val="F5F7F9"/>
          </a:solidFill>
          <a:ln w="19050">
            <a:solidFill>
              <a:srgbClr val="D7DF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/>
          <a:lstStyle/>
          <a:p>
            <a:r>
              <a:rPr lang="ko-KR" altLang="en-US" sz="1200" b="1" spc="-5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그런 편이다</a:t>
            </a:r>
            <a:endParaRPr lang="ko-KR" altLang="en-US" sz="1200" b="1" spc="-50" dirty="0">
              <a:ln>
                <a:solidFill>
                  <a:schemeClr val="bg1">
                    <a:lumMod val="65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cxnSp>
        <p:nvCxnSpPr>
          <p:cNvPr id="164" name="직선 연결선 163"/>
          <p:cNvCxnSpPr/>
          <p:nvPr/>
        </p:nvCxnSpPr>
        <p:spPr>
          <a:xfrm>
            <a:off x="955813" y="4233900"/>
            <a:ext cx="264432" cy="0"/>
          </a:xfrm>
          <a:prstGeom prst="line">
            <a:avLst/>
          </a:prstGeom>
          <a:ln>
            <a:solidFill>
              <a:srgbClr val="5C7EA8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모서리가 둥근 직사각형 164"/>
          <p:cNvSpPr/>
          <p:nvPr/>
        </p:nvSpPr>
        <p:spPr>
          <a:xfrm>
            <a:off x="1183684" y="4055745"/>
            <a:ext cx="2232000" cy="356308"/>
          </a:xfrm>
          <a:prstGeom prst="roundRect">
            <a:avLst>
              <a:gd name="adj" fmla="val 50000"/>
            </a:avLst>
          </a:prstGeom>
          <a:solidFill>
            <a:srgbClr val="F5F7F9"/>
          </a:solidFill>
          <a:ln w="19050">
            <a:solidFill>
              <a:srgbClr val="D7DF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/>
          <a:lstStyle/>
          <a:p>
            <a:r>
              <a:rPr lang="ko-KR" altLang="en-US" sz="1200" b="1" spc="-5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보통이다</a:t>
            </a:r>
            <a:endParaRPr lang="ko-KR" altLang="en-US" sz="1200" b="1" spc="-50" dirty="0">
              <a:ln>
                <a:solidFill>
                  <a:schemeClr val="bg1">
                    <a:lumMod val="65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cxnSp>
        <p:nvCxnSpPr>
          <p:cNvPr id="166" name="직선 연결선 165"/>
          <p:cNvCxnSpPr/>
          <p:nvPr/>
        </p:nvCxnSpPr>
        <p:spPr>
          <a:xfrm>
            <a:off x="955813" y="4738725"/>
            <a:ext cx="264432" cy="0"/>
          </a:xfrm>
          <a:prstGeom prst="line">
            <a:avLst/>
          </a:prstGeom>
          <a:ln>
            <a:solidFill>
              <a:srgbClr val="5C7EA8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모서리가 둥근 직사각형 166"/>
          <p:cNvSpPr/>
          <p:nvPr/>
        </p:nvSpPr>
        <p:spPr>
          <a:xfrm>
            <a:off x="1183684" y="4560570"/>
            <a:ext cx="2232000" cy="356308"/>
          </a:xfrm>
          <a:prstGeom prst="roundRect">
            <a:avLst>
              <a:gd name="adj" fmla="val 50000"/>
            </a:avLst>
          </a:prstGeom>
          <a:solidFill>
            <a:srgbClr val="F5F7F9"/>
          </a:solidFill>
          <a:ln w="19050">
            <a:solidFill>
              <a:srgbClr val="D7DF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/>
          <a:lstStyle/>
          <a:p>
            <a:r>
              <a:rPr lang="ko-KR" altLang="en-US" sz="1200" b="1" spc="-5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그렇지 않은 편이다</a:t>
            </a:r>
            <a:endParaRPr lang="ko-KR" altLang="en-US" sz="1200" b="1" spc="-50" dirty="0">
              <a:ln>
                <a:solidFill>
                  <a:schemeClr val="bg1">
                    <a:lumMod val="65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cxnSp>
        <p:nvCxnSpPr>
          <p:cNvPr id="168" name="직선 연결선 167"/>
          <p:cNvCxnSpPr/>
          <p:nvPr/>
        </p:nvCxnSpPr>
        <p:spPr>
          <a:xfrm>
            <a:off x="955813" y="5246725"/>
            <a:ext cx="264432" cy="0"/>
          </a:xfrm>
          <a:prstGeom prst="line">
            <a:avLst/>
          </a:prstGeom>
          <a:ln>
            <a:solidFill>
              <a:srgbClr val="5C7EA8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모서리가 둥근 직사각형 168"/>
          <p:cNvSpPr/>
          <p:nvPr/>
        </p:nvSpPr>
        <p:spPr>
          <a:xfrm>
            <a:off x="1183684" y="5068570"/>
            <a:ext cx="2232000" cy="356308"/>
          </a:xfrm>
          <a:prstGeom prst="roundRect">
            <a:avLst>
              <a:gd name="adj" fmla="val 50000"/>
            </a:avLst>
          </a:prstGeom>
          <a:solidFill>
            <a:srgbClr val="F5F7F9"/>
          </a:solidFill>
          <a:ln w="19050">
            <a:solidFill>
              <a:srgbClr val="D7DF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/>
          <a:lstStyle/>
          <a:p>
            <a:r>
              <a:rPr lang="ko-KR" altLang="en-US" sz="1200" b="1" spc="-5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그렇지 않다</a:t>
            </a:r>
            <a:endParaRPr lang="ko-KR" altLang="en-US" sz="1200" b="1" spc="-50" dirty="0">
              <a:ln>
                <a:solidFill>
                  <a:schemeClr val="bg1">
                    <a:lumMod val="65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cxnSp>
        <p:nvCxnSpPr>
          <p:cNvPr id="170" name="직선 연결선 169"/>
          <p:cNvCxnSpPr/>
          <p:nvPr/>
        </p:nvCxnSpPr>
        <p:spPr>
          <a:xfrm>
            <a:off x="955813" y="5769239"/>
            <a:ext cx="264432" cy="0"/>
          </a:xfrm>
          <a:prstGeom prst="line">
            <a:avLst/>
          </a:prstGeom>
          <a:ln>
            <a:solidFill>
              <a:srgbClr val="5C7EA8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모서리가 둥근 직사각형 170"/>
          <p:cNvSpPr/>
          <p:nvPr/>
        </p:nvSpPr>
        <p:spPr>
          <a:xfrm>
            <a:off x="1183684" y="5591084"/>
            <a:ext cx="2232000" cy="356308"/>
          </a:xfrm>
          <a:prstGeom prst="roundRect">
            <a:avLst>
              <a:gd name="adj" fmla="val 50000"/>
            </a:avLst>
          </a:prstGeom>
          <a:solidFill>
            <a:srgbClr val="F5F7F9"/>
          </a:solidFill>
          <a:ln w="19050">
            <a:solidFill>
              <a:srgbClr val="D7DF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/>
          <a:lstStyle/>
          <a:p>
            <a:r>
              <a:rPr lang="ko-KR" altLang="en-US" sz="1200" b="1" spc="-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전혀 그렇지 않다</a:t>
            </a:r>
          </a:p>
        </p:txBody>
      </p:sp>
      <p:pic>
        <p:nvPicPr>
          <p:cNvPr id="172" name="Picture 38" descr="arrrow02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 flipH="1">
            <a:off x="2720088" y="3881231"/>
            <a:ext cx="2593941" cy="732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그룹 12"/>
          <p:cNvGrpSpPr/>
          <p:nvPr/>
        </p:nvGrpSpPr>
        <p:grpSpPr>
          <a:xfrm>
            <a:off x="4611687" y="2455509"/>
            <a:ext cx="1779588" cy="404502"/>
            <a:chOff x="4611687" y="2428875"/>
            <a:chExt cx="1779588" cy="404502"/>
          </a:xfrm>
        </p:grpSpPr>
        <p:grpSp>
          <p:nvGrpSpPr>
            <p:cNvPr id="184" name="도형전체"/>
            <p:cNvGrpSpPr/>
            <p:nvPr/>
          </p:nvGrpSpPr>
          <p:grpSpPr>
            <a:xfrm>
              <a:off x="4611687" y="2428875"/>
              <a:ext cx="1779588" cy="404502"/>
              <a:chOff x="2172308" y="743371"/>
              <a:chExt cx="4799384" cy="1255466"/>
            </a:xfrm>
          </p:grpSpPr>
          <p:sp>
            <p:nvSpPr>
              <p:cNvPr id="185" name="직사각형 184"/>
              <p:cNvSpPr/>
              <p:nvPr/>
            </p:nvSpPr>
            <p:spPr>
              <a:xfrm>
                <a:off x="2899903" y="743702"/>
                <a:ext cx="3346285" cy="1255135"/>
              </a:xfrm>
              <a:prstGeom prst="rect">
                <a:avLst/>
              </a:prstGeom>
              <a:gradFill flip="none" rotWithShape="0">
                <a:gsLst>
                  <a:gs pos="3000">
                    <a:schemeClr val="bg1"/>
                  </a:gs>
                  <a:gs pos="2000">
                    <a:srgbClr val="D6EDF2"/>
                  </a:gs>
                  <a:gs pos="50000">
                    <a:schemeClr val="bg1"/>
                  </a:gs>
                  <a:gs pos="69000">
                    <a:srgbClr val="F8F8F8"/>
                  </a:gs>
                  <a:gs pos="51000">
                    <a:schemeClr val="bg1">
                      <a:lumMod val="88000"/>
                    </a:schemeClr>
                  </a:gs>
                  <a:gs pos="97000">
                    <a:schemeClr val="bg1"/>
                  </a:gs>
                  <a:gs pos="98000">
                    <a:srgbClr val="77C4D3"/>
                  </a:gs>
                </a:gsLst>
                <a:lin ang="54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endParaRPr>
              </a:p>
            </p:txBody>
          </p:sp>
          <p:grpSp>
            <p:nvGrpSpPr>
              <p:cNvPr id="188" name="오른쪽 삼각형"/>
              <p:cNvGrpSpPr/>
              <p:nvPr/>
            </p:nvGrpSpPr>
            <p:grpSpPr>
              <a:xfrm>
                <a:off x="5882390" y="743371"/>
                <a:ext cx="1089302" cy="1255135"/>
                <a:chOff x="5882390" y="743371"/>
                <a:chExt cx="1089302" cy="1255135"/>
              </a:xfrm>
            </p:grpSpPr>
            <p:sp>
              <p:nvSpPr>
                <p:cNvPr id="194" name="이등변 삼각형 193"/>
                <p:cNvSpPr/>
                <p:nvPr/>
              </p:nvSpPr>
              <p:spPr>
                <a:xfrm>
                  <a:off x="5882390" y="1371269"/>
                  <a:ext cx="727595" cy="627237"/>
                </a:xfrm>
                <a:prstGeom prst="triangle">
                  <a:avLst/>
                </a:prstGeom>
                <a:solidFill>
                  <a:srgbClr val="77C4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195" name="이등변 삼각형 194"/>
                <p:cNvSpPr/>
                <p:nvPr/>
              </p:nvSpPr>
              <p:spPr>
                <a:xfrm flipV="1">
                  <a:off x="6244097" y="1371269"/>
                  <a:ext cx="727595" cy="627237"/>
                </a:xfrm>
                <a:prstGeom prst="triangle">
                  <a:avLst/>
                </a:prstGeom>
                <a:solidFill>
                  <a:srgbClr val="94D0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196" name="이등변 삼각형 195"/>
                <p:cNvSpPr/>
                <p:nvPr/>
              </p:nvSpPr>
              <p:spPr>
                <a:xfrm flipV="1">
                  <a:off x="5889370" y="743371"/>
                  <a:ext cx="727595" cy="627237"/>
                </a:xfrm>
                <a:prstGeom prst="triangle">
                  <a:avLst/>
                </a:prstGeom>
                <a:solidFill>
                  <a:srgbClr val="D6EDF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197" name="이등변 삼각형 196"/>
                <p:cNvSpPr/>
                <p:nvPr/>
              </p:nvSpPr>
              <p:spPr>
                <a:xfrm>
                  <a:off x="6242007" y="743799"/>
                  <a:ext cx="727595" cy="627237"/>
                </a:xfrm>
                <a:prstGeom prst="triangle">
                  <a:avLst/>
                </a:prstGeom>
                <a:solidFill>
                  <a:srgbClr val="ABDAE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</p:grpSp>
          <p:grpSp>
            <p:nvGrpSpPr>
              <p:cNvPr id="189" name="왼쪽 삼각형"/>
              <p:cNvGrpSpPr/>
              <p:nvPr/>
            </p:nvGrpSpPr>
            <p:grpSpPr>
              <a:xfrm>
                <a:off x="2172308" y="743702"/>
                <a:ext cx="1091392" cy="1255135"/>
                <a:chOff x="2172308" y="743702"/>
                <a:chExt cx="1091392" cy="1255135"/>
              </a:xfrm>
            </p:grpSpPr>
            <p:sp>
              <p:nvSpPr>
                <p:cNvPr id="190" name="이등변 삼각형 189"/>
                <p:cNvSpPr/>
                <p:nvPr/>
              </p:nvSpPr>
              <p:spPr>
                <a:xfrm flipH="1">
                  <a:off x="2536105" y="1371269"/>
                  <a:ext cx="727595" cy="627237"/>
                </a:xfrm>
                <a:prstGeom prst="triangle">
                  <a:avLst/>
                </a:prstGeom>
                <a:solidFill>
                  <a:srgbClr val="77C4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191" name="이등변 삼각형 190"/>
                <p:cNvSpPr/>
                <p:nvPr/>
              </p:nvSpPr>
              <p:spPr>
                <a:xfrm flipH="1" flipV="1">
                  <a:off x="2174399" y="1371600"/>
                  <a:ext cx="727595" cy="627237"/>
                </a:xfrm>
                <a:prstGeom prst="triangle">
                  <a:avLst/>
                </a:prstGeom>
                <a:solidFill>
                  <a:srgbClr val="94D0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192" name="이등변 삼각형 191"/>
                <p:cNvSpPr/>
                <p:nvPr/>
              </p:nvSpPr>
              <p:spPr>
                <a:xfrm flipH="1" flipV="1">
                  <a:off x="2529126" y="743702"/>
                  <a:ext cx="727595" cy="627237"/>
                </a:xfrm>
                <a:prstGeom prst="triangle">
                  <a:avLst/>
                </a:prstGeom>
                <a:solidFill>
                  <a:srgbClr val="D6EDF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193" name="이등변 삼각형 192"/>
                <p:cNvSpPr/>
                <p:nvPr/>
              </p:nvSpPr>
              <p:spPr>
                <a:xfrm flipH="1">
                  <a:off x="2172308" y="750021"/>
                  <a:ext cx="727595" cy="627237"/>
                </a:xfrm>
                <a:prstGeom prst="triangle">
                  <a:avLst/>
                </a:prstGeom>
                <a:solidFill>
                  <a:srgbClr val="ABDAE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</p:grpSp>
        </p:grpSp>
        <p:sp>
          <p:nvSpPr>
            <p:cNvPr id="282" name="직사각형 281"/>
            <p:cNvSpPr/>
            <p:nvPr/>
          </p:nvSpPr>
          <p:spPr>
            <a:xfrm>
              <a:off x="4754486" y="2522468"/>
              <a:ext cx="1466850" cy="2187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400" b="1" kern="0" spc="-5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chemeClr val="tx1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rPr>
                <a:t>100</a:t>
              </a:r>
              <a:r>
                <a:rPr lang="ko-KR" altLang="en-US" sz="1400" b="1" kern="0" spc="-5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chemeClr val="tx1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rPr>
                <a:t>점</a:t>
              </a:r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4611687" y="2972181"/>
            <a:ext cx="1779588" cy="404502"/>
            <a:chOff x="4611687" y="2968625"/>
            <a:chExt cx="1779588" cy="404502"/>
          </a:xfrm>
        </p:grpSpPr>
        <p:grpSp>
          <p:nvGrpSpPr>
            <p:cNvPr id="198" name="도형전체"/>
            <p:cNvGrpSpPr/>
            <p:nvPr/>
          </p:nvGrpSpPr>
          <p:grpSpPr>
            <a:xfrm>
              <a:off x="4611687" y="2968625"/>
              <a:ext cx="1779588" cy="404502"/>
              <a:chOff x="2172308" y="743371"/>
              <a:chExt cx="4799384" cy="1255466"/>
            </a:xfrm>
          </p:grpSpPr>
          <p:sp>
            <p:nvSpPr>
              <p:cNvPr id="199" name="직사각형 198"/>
              <p:cNvSpPr/>
              <p:nvPr/>
            </p:nvSpPr>
            <p:spPr>
              <a:xfrm>
                <a:off x="2899903" y="743702"/>
                <a:ext cx="3346285" cy="1255135"/>
              </a:xfrm>
              <a:prstGeom prst="rect">
                <a:avLst/>
              </a:prstGeom>
              <a:gradFill flip="none" rotWithShape="0">
                <a:gsLst>
                  <a:gs pos="3000">
                    <a:schemeClr val="bg1"/>
                  </a:gs>
                  <a:gs pos="2000">
                    <a:srgbClr val="D6EDF2"/>
                  </a:gs>
                  <a:gs pos="50000">
                    <a:schemeClr val="bg1"/>
                  </a:gs>
                  <a:gs pos="69000">
                    <a:srgbClr val="F8F8F8"/>
                  </a:gs>
                  <a:gs pos="51000">
                    <a:schemeClr val="bg1">
                      <a:lumMod val="88000"/>
                    </a:schemeClr>
                  </a:gs>
                  <a:gs pos="97000">
                    <a:schemeClr val="bg1"/>
                  </a:gs>
                  <a:gs pos="98000">
                    <a:srgbClr val="77C4D3"/>
                  </a:gs>
                </a:gsLst>
                <a:lin ang="54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endParaRPr>
              </a:p>
            </p:txBody>
          </p:sp>
          <p:grpSp>
            <p:nvGrpSpPr>
              <p:cNvPr id="202" name="오른쪽 삼각형"/>
              <p:cNvGrpSpPr/>
              <p:nvPr/>
            </p:nvGrpSpPr>
            <p:grpSpPr>
              <a:xfrm>
                <a:off x="5882390" y="743371"/>
                <a:ext cx="1089302" cy="1255135"/>
                <a:chOff x="5882390" y="743371"/>
                <a:chExt cx="1089302" cy="1255135"/>
              </a:xfrm>
            </p:grpSpPr>
            <p:sp>
              <p:nvSpPr>
                <p:cNvPr id="208" name="이등변 삼각형 207"/>
                <p:cNvSpPr/>
                <p:nvPr/>
              </p:nvSpPr>
              <p:spPr>
                <a:xfrm>
                  <a:off x="5882390" y="1371269"/>
                  <a:ext cx="727595" cy="627237"/>
                </a:xfrm>
                <a:prstGeom prst="triangle">
                  <a:avLst/>
                </a:prstGeom>
                <a:solidFill>
                  <a:srgbClr val="77C4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09" name="이등변 삼각형 208"/>
                <p:cNvSpPr/>
                <p:nvPr/>
              </p:nvSpPr>
              <p:spPr>
                <a:xfrm flipV="1">
                  <a:off x="6244097" y="1371269"/>
                  <a:ext cx="727595" cy="627237"/>
                </a:xfrm>
                <a:prstGeom prst="triangle">
                  <a:avLst/>
                </a:prstGeom>
                <a:solidFill>
                  <a:srgbClr val="94D0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10" name="이등변 삼각형 209"/>
                <p:cNvSpPr/>
                <p:nvPr/>
              </p:nvSpPr>
              <p:spPr>
                <a:xfrm flipV="1">
                  <a:off x="5889370" y="743371"/>
                  <a:ext cx="727595" cy="627237"/>
                </a:xfrm>
                <a:prstGeom prst="triangle">
                  <a:avLst/>
                </a:prstGeom>
                <a:solidFill>
                  <a:srgbClr val="D6EDF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11" name="이등변 삼각형 210"/>
                <p:cNvSpPr/>
                <p:nvPr/>
              </p:nvSpPr>
              <p:spPr>
                <a:xfrm>
                  <a:off x="6242007" y="743799"/>
                  <a:ext cx="727595" cy="627237"/>
                </a:xfrm>
                <a:prstGeom prst="triangle">
                  <a:avLst/>
                </a:prstGeom>
                <a:solidFill>
                  <a:srgbClr val="ABDAE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</p:grpSp>
          <p:grpSp>
            <p:nvGrpSpPr>
              <p:cNvPr id="203" name="왼쪽 삼각형"/>
              <p:cNvGrpSpPr/>
              <p:nvPr/>
            </p:nvGrpSpPr>
            <p:grpSpPr>
              <a:xfrm>
                <a:off x="2172308" y="743702"/>
                <a:ext cx="1091392" cy="1255135"/>
                <a:chOff x="2172308" y="743702"/>
                <a:chExt cx="1091392" cy="1255135"/>
              </a:xfrm>
            </p:grpSpPr>
            <p:sp>
              <p:nvSpPr>
                <p:cNvPr id="204" name="이등변 삼각형 203"/>
                <p:cNvSpPr/>
                <p:nvPr/>
              </p:nvSpPr>
              <p:spPr>
                <a:xfrm flipH="1">
                  <a:off x="2536105" y="1371269"/>
                  <a:ext cx="727595" cy="627237"/>
                </a:xfrm>
                <a:prstGeom prst="triangle">
                  <a:avLst/>
                </a:prstGeom>
                <a:solidFill>
                  <a:srgbClr val="77C4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05" name="이등변 삼각형 204"/>
                <p:cNvSpPr/>
                <p:nvPr/>
              </p:nvSpPr>
              <p:spPr>
                <a:xfrm flipH="1" flipV="1">
                  <a:off x="2174399" y="1371600"/>
                  <a:ext cx="727595" cy="627237"/>
                </a:xfrm>
                <a:prstGeom prst="triangle">
                  <a:avLst/>
                </a:prstGeom>
                <a:solidFill>
                  <a:srgbClr val="94D0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06" name="이등변 삼각형 205"/>
                <p:cNvSpPr/>
                <p:nvPr/>
              </p:nvSpPr>
              <p:spPr>
                <a:xfrm flipH="1" flipV="1">
                  <a:off x="2529126" y="743702"/>
                  <a:ext cx="727595" cy="627237"/>
                </a:xfrm>
                <a:prstGeom prst="triangle">
                  <a:avLst/>
                </a:prstGeom>
                <a:solidFill>
                  <a:srgbClr val="D6EDF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07" name="이등변 삼각형 206"/>
                <p:cNvSpPr/>
                <p:nvPr/>
              </p:nvSpPr>
              <p:spPr>
                <a:xfrm flipH="1">
                  <a:off x="2172308" y="750021"/>
                  <a:ext cx="727595" cy="627237"/>
                </a:xfrm>
                <a:prstGeom prst="triangle">
                  <a:avLst/>
                </a:prstGeom>
                <a:solidFill>
                  <a:srgbClr val="ABDAE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</p:grpSp>
        </p:grpSp>
        <p:sp>
          <p:nvSpPr>
            <p:cNvPr id="283" name="직사각형 282"/>
            <p:cNvSpPr/>
            <p:nvPr/>
          </p:nvSpPr>
          <p:spPr>
            <a:xfrm>
              <a:off x="4754486" y="3059496"/>
              <a:ext cx="1466850" cy="2187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400" b="1" kern="0" spc="-5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chemeClr val="tx1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rPr>
                <a:t>83.3</a:t>
              </a:r>
              <a:r>
                <a:rPr lang="ko-KR" altLang="en-US" sz="1400" b="1" kern="0" spc="-5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chemeClr val="tx1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rPr>
                <a:t>점</a:t>
              </a:r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4611687" y="3488853"/>
            <a:ext cx="1779588" cy="404502"/>
            <a:chOff x="4611687" y="3508375"/>
            <a:chExt cx="1779588" cy="404502"/>
          </a:xfrm>
        </p:grpSpPr>
        <p:grpSp>
          <p:nvGrpSpPr>
            <p:cNvPr id="212" name="도형전체"/>
            <p:cNvGrpSpPr/>
            <p:nvPr/>
          </p:nvGrpSpPr>
          <p:grpSpPr>
            <a:xfrm>
              <a:off x="4611687" y="3508375"/>
              <a:ext cx="1779588" cy="404502"/>
              <a:chOff x="2172308" y="743371"/>
              <a:chExt cx="4799384" cy="1255466"/>
            </a:xfrm>
          </p:grpSpPr>
          <p:sp>
            <p:nvSpPr>
              <p:cNvPr id="213" name="직사각형 212"/>
              <p:cNvSpPr/>
              <p:nvPr/>
            </p:nvSpPr>
            <p:spPr>
              <a:xfrm>
                <a:off x="2899903" y="743702"/>
                <a:ext cx="3346285" cy="1255135"/>
              </a:xfrm>
              <a:prstGeom prst="rect">
                <a:avLst/>
              </a:prstGeom>
              <a:gradFill flip="none" rotWithShape="0">
                <a:gsLst>
                  <a:gs pos="3000">
                    <a:schemeClr val="bg1"/>
                  </a:gs>
                  <a:gs pos="2000">
                    <a:srgbClr val="D6EDF2"/>
                  </a:gs>
                  <a:gs pos="50000">
                    <a:schemeClr val="bg1"/>
                  </a:gs>
                  <a:gs pos="69000">
                    <a:srgbClr val="F8F8F8"/>
                  </a:gs>
                  <a:gs pos="51000">
                    <a:schemeClr val="bg1">
                      <a:lumMod val="88000"/>
                    </a:schemeClr>
                  </a:gs>
                  <a:gs pos="97000">
                    <a:schemeClr val="bg1"/>
                  </a:gs>
                  <a:gs pos="98000">
                    <a:srgbClr val="77C4D3"/>
                  </a:gs>
                </a:gsLst>
                <a:lin ang="54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endParaRPr>
              </a:p>
            </p:txBody>
          </p:sp>
          <p:grpSp>
            <p:nvGrpSpPr>
              <p:cNvPr id="216" name="오른쪽 삼각형"/>
              <p:cNvGrpSpPr/>
              <p:nvPr/>
            </p:nvGrpSpPr>
            <p:grpSpPr>
              <a:xfrm>
                <a:off x="5882390" y="743371"/>
                <a:ext cx="1089302" cy="1255135"/>
                <a:chOff x="5882390" y="743371"/>
                <a:chExt cx="1089302" cy="1255135"/>
              </a:xfrm>
            </p:grpSpPr>
            <p:sp>
              <p:nvSpPr>
                <p:cNvPr id="222" name="이등변 삼각형 221"/>
                <p:cNvSpPr/>
                <p:nvPr/>
              </p:nvSpPr>
              <p:spPr>
                <a:xfrm>
                  <a:off x="5882390" y="1371269"/>
                  <a:ext cx="727595" cy="627237"/>
                </a:xfrm>
                <a:prstGeom prst="triangle">
                  <a:avLst/>
                </a:prstGeom>
                <a:solidFill>
                  <a:srgbClr val="77C4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23" name="이등변 삼각형 222"/>
                <p:cNvSpPr/>
                <p:nvPr/>
              </p:nvSpPr>
              <p:spPr>
                <a:xfrm flipV="1">
                  <a:off x="6244097" y="1371269"/>
                  <a:ext cx="727595" cy="627237"/>
                </a:xfrm>
                <a:prstGeom prst="triangle">
                  <a:avLst/>
                </a:prstGeom>
                <a:solidFill>
                  <a:srgbClr val="94D0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24" name="이등변 삼각형 223"/>
                <p:cNvSpPr/>
                <p:nvPr/>
              </p:nvSpPr>
              <p:spPr>
                <a:xfrm flipV="1">
                  <a:off x="5889370" y="743371"/>
                  <a:ext cx="727595" cy="627237"/>
                </a:xfrm>
                <a:prstGeom prst="triangle">
                  <a:avLst/>
                </a:prstGeom>
                <a:solidFill>
                  <a:srgbClr val="D6EDF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25" name="이등변 삼각형 224"/>
                <p:cNvSpPr/>
                <p:nvPr/>
              </p:nvSpPr>
              <p:spPr>
                <a:xfrm>
                  <a:off x="6242007" y="743799"/>
                  <a:ext cx="727595" cy="627237"/>
                </a:xfrm>
                <a:prstGeom prst="triangle">
                  <a:avLst/>
                </a:prstGeom>
                <a:solidFill>
                  <a:srgbClr val="ABDAE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</p:grpSp>
          <p:grpSp>
            <p:nvGrpSpPr>
              <p:cNvPr id="217" name="왼쪽 삼각형"/>
              <p:cNvGrpSpPr/>
              <p:nvPr/>
            </p:nvGrpSpPr>
            <p:grpSpPr>
              <a:xfrm>
                <a:off x="2172308" y="743702"/>
                <a:ext cx="1091392" cy="1255135"/>
                <a:chOff x="2172308" y="743702"/>
                <a:chExt cx="1091392" cy="1255135"/>
              </a:xfrm>
            </p:grpSpPr>
            <p:sp>
              <p:nvSpPr>
                <p:cNvPr id="218" name="이등변 삼각형 217"/>
                <p:cNvSpPr/>
                <p:nvPr/>
              </p:nvSpPr>
              <p:spPr>
                <a:xfrm flipH="1">
                  <a:off x="2536105" y="1371269"/>
                  <a:ext cx="727595" cy="627237"/>
                </a:xfrm>
                <a:prstGeom prst="triangle">
                  <a:avLst/>
                </a:prstGeom>
                <a:solidFill>
                  <a:srgbClr val="77C4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19" name="이등변 삼각형 218"/>
                <p:cNvSpPr/>
                <p:nvPr/>
              </p:nvSpPr>
              <p:spPr>
                <a:xfrm flipH="1" flipV="1">
                  <a:off x="2174399" y="1371600"/>
                  <a:ext cx="727595" cy="627237"/>
                </a:xfrm>
                <a:prstGeom prst="triangle">
                  <a:avLst/>
                </a:prstGeom>
                <a:solidFill>
                  <a:srgbClr val="94D0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20" name="이등변 삼각형 219"/>
                <p:cNvSpPr/>
                <p:nvPr/>
              </p:nvSpPr>
              <p:spPr>
                <a:xfrm flipH="1" flipV="1">
                  <a:off x="2529126" y="743702"/>
                  <a:ext cx="727595" cy="627237"/>
                </a:xfrm>
                <a:prstGeom prst="triangle">
                  <a:avLst/>
                </a:prstGeom>
                <a:solidFill>
                  <a:srgbClr val="D6EDF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21" name="이등변 삼각형 220"/>
                <p:cNvSpPr/>
                <p:nvPr/>
              </p:nvSpPr>
              <p:spPr>
                <a:xfrm flipH="1">
                  <a:off x="2172308" y="750021"/>
                  <a:ext cx="727595" cy="627237"/>
                </a:xfrm>
                <a:prstGeom prst="triangle">
                  <a:avLst/>
                </a:prstGeom>
                <a:solidFill>
                  <a:srgbClr val="ABDAE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</p:grpSp>
        </p:grpSp>
        <p:sp>
          <p:nvSpPr>
            <p:cNvPr id="284" name="직사각형 283"/>
            <p:cNvSpPr/>
            <p:nvPr/>
          </p:nvSpPr>
          <p:spPr>
            <a:xfrm>
              <a:off x="4754486" y="3596525"/>
              <a:ext cx="1466850" cy="2187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400" b="1" kern="0" spc="-5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chemeClr val="tx1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rPr>
                <a:t>66.7</a:t>
              </a:r>
              <a:r>
                <a:rPr lang="ko-KR" altLang="en-US" sz="1400" b="1" kern="0" spc="-5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chemeClr val="tx1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rPr>
                <a:t>점</a:t>
              </a: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4611687" y="4005525"/>
            <a:ext cx="1779588" cy="404502"/>
            <a:chOff x="4611687" y="4048125"/>
            <a:chExt cx="1779588" cy="404502"/>
          </a:xfrm>
        </p:grpSpPr>
        <p:grpSp>
          <p:nvGrpSpPr>
            <p:cNvPr id="226" name="도형전체"/>
            <p:cNvGrpSpPr/>
            <p:nvPr/>
          </p:nvGrpSpPr>
          <p:grpSpPr>
            <a:xfrm>
              <a:off x="4611687" y="4048125"/>
              <a:ext cx="1779588" cy="404502"/>
              <a:chOff x="2172308" y="743371"/>
              <a:chExt cx="4799384" cy="1255466"/>
            </a:xfrm>
          </p:grpSpPr>
          <p:sp>
            <p:nvSpPr>
              <p:cNvPr id="227" name="직사각형 226"/>
              <p:cNvSpPr/>
              <p:nvPr/>
            </p:nvSpPr>
            <p:spPr>
              <a:xfrm>
                <a:off x="2899903" y="743702"/>
                <a:ext cx="3346285" cy="1255135"/>
              </a:xfrm>
              <a:prstGeom prst="rect">
                <a:avLst/>
              </a:prstGeom>
              <a:gradFill flip="none" rotWithShape="0">
                <a:gsLst>
                  <a:gs pos="3000">
                    <a:schemeClr val="bg1"/>
                  </a:gs>
                  <a:gs pos="2000">
                    <a:schemeClr val="bg1">
                      <a:lumMod val="85000"/>
                    </a:schemeClr>
                  </a:gs>
                  <a:gs pos="50000">
                    <a:schemeClr val="bg1"/>
                  </a:gs>
                  <a:gs pos="69000">
                    <a:srgbClr val="F8F8F8"/>
                  </a:gs>
                  <a:gs pos="51000">
                    <a:schemeClr val="bg1">
                      <a:lumMod val="88000"/>
                    </a:schemeClr>
                  </a:gs>
                  <a:gs pos="97000">
                    <a:schemeClr val="bg1"/>
                  </a:gs>
                  <a:gs pos="98000">
                    <a:schemeClr val="bg1">
                      <a:lumMod val="75000"/>
                    </a:schemeClr>
                  </a:gs>
                </a:gsLst>
                <a:lin ang="54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endParaRPr>
              </a:p>
            </p:txBody>
          </p:sp>
          <p:grpSp>
            <p:nvGrpSpPr>
              <p:cNvPr id="230" name="오른쪽 삼각형"/>
              <p:cNvGrpSpPr/>
              <p:nvPr/>
            </p:nvGrpSpPr>
            <p:grpSpPr>
              <a:xfrm>
                <a:off x="5882390" y="743371"/>
                <a:ext cx="1089302" cy="1255135"/>
                <a:chOff x="5882390" y="743371"/>
                <a:chExt cx="1089302" cy="1255135"/>
              </a:xfrm>
            </p:grpSpPr>
            <p:sp>
              <p:nvSpPr>
                <p:cNvPr id="236" name="이등변 삼각형 235"/>
                <p:cNvSpPr/>
                <p:nvPr/>
              </p:nvSpPr>
              <p:spPr>
                <a:xfrm>
                  <a:off x="5882390" y="1371269"/>
                  <a:ext cx="727595" cy="627237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37" name="이등변 삼각형 236"/>
                <p:cNvSpPr/>
                <p:nvPr/>
              </p:nvSpPr>
              <p:spPr>
                <a:xfrm flipV="1">
                  <a:off x="6244097" y="1371269"/>
                  <a:ext cx="727595" cy="627237"/>
                </a:xfrm>
                <a:prstGeom prst="triangl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38" name="이등변 삼각형 237"/>
                <p:cNvSpPr/>
                <p:nvPr/>
              </p:nvSpPr>
              <p:spPr>
                <a:xfrm flipV="1">
                  <a:off x="5889370" y="743371"/>
                  <a:ext cx="727595" cy="627237"/>
                </a:xfrm>
                <a:prstGeom prst="triangl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39" name="이등변 삼각형 238"/>
                <p:cNvSpPr/>
                <p:nvPr/>
              </p:nvSpPr>
              <p:spPr>
                <a:xfrm>
                  <a:off x="6242007" y="743799"/>
                  <a:ext cx="727595" cy="627237"/>
                </a:xfrm>
                <a:prstGeom prst="triangl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</p:grpSp>
          <p:grpSp>
            <p:nvGrpSpPr>
              <p:cNvPr id="231" name="왼쪽 삼각형"/>
              <p:cNvGrpSpPr/>
              <p:nvPr/>
            </p:nvGrpSpPr>
            <p:grpSpPr>
              <a:xfrm>
                <a:off x="2172308" y="743702"/>
                <a:ext cx="1091392" cy="1255135"/>
                <a:chOff x="2172308" y="743702"/>
                <a:chExt cx="1091392" cy="1255135"/>
              </a:xfrm>
            </p:grpSpPr>
            <p:sp>
              <p:nvSpPr>
                <p:cNvPr id="232" name="이등변 삼각형 231"/>
                <p:cNvSpPr/>
                <p:nvPr/>
              </p:nvSpPr>
              <p:spPr>
                <a:xfrm flipH="1">
                  <a:off x="2536105" y="1371269"/>
                  <a:ext cx="727595" cy="627237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33" name="이등변 삼각형 232"/>
                <p:cNvSpPr/>
                <p:nvPr/>
              </p:nvSpPr>
              <p:spPr>
                <a:xfrm flipH="1" flipV="1">
                  <a:off x="2174399" y="1371600"/>
                  <a:ext cx="727595" cy="627237"/>
                </a:xfrm>
                <a:prstGeom prst="triangl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34" name="이등변 삼각형 233"/>
                <p:cNvSpPr/>
                <p:nvPr/>
              </p:nvSpPr>
              <p:spPr>
                <a:xfrm flipH="1" flipV="1">
                  <a:off x="2529126" y="743702"/>
                  <a:ext cx="727595" cy="627237"/>
                </a:xfrm>
                <a:prstGeom prst="triangl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35" name="이등변 삼각형 234"/>
                <p:cNvSpPr/>
                <p:nvPr/>
              </p:nvSpPr>
              <p:spPr>
                <a:xfrm flipH="1">
                  <a:off x="2172308" y="750021"/>
                  <a:ext cx="727595" cy="627237"/>
                </a:xfrm>
                <a:prstGeom prst="triangl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</p:grpSp>
        </p:grpSp>
        <p:sp>
          <p:nvSpPr>
            <p:cNvPr id="285" name="직사각형 284"/>
            <p:cNvSpPr/>
            <p:nvPr/>
          </p:nvSpPr>
          <p:spPr>
            <a:xfrm>
              <a:off x="4754486" y="4133554"/>
              <a:ext cx="1466850" cy="2187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400" b="1" kern="0" spc="-5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chemeClr val="tx1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rPr>
                <a:t>50.0</a:t>
              </a:r>
              <a:r>
                <a:rPr lang="ko-KR" altLang="en-US" sz="1400" b="1" kern="0" spc="-5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chemeClr val="tx1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rPr>
                <a:t>점</a:t>
              </a: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4611687" y="4522197"/>
            <a:ext cx="1779588" cy="404502"/>
            <a:chOff x="4611687" y="4587875"/>
            <a:chExt cx="1779588" cy="404502"/>
          </a:xfrm>
        </p:grpSpPr>
        <p:grpSp>
          <p:nvGrpSpPr>
            <p:cNvPr id="240" name="도형전체"/>
            <p:cNvGrpSpPr/>
            <p:nvPr/>
          </p:nvGrpSpPr>
          <p:grpSpPr>
            <a:xfrm>
              <a:off x="4611687" y="4587875"/>
              <a:ext cx="1779588" cy="404502"/>
              <a:chOff x="2172308" y="743371"/>
              <a:chExt cx="4799384" cy="1255466"/>
            </a:xfrm>
          </p:grpSpPr>
          <p:sp>
            <p:nvSpPr>
              <p:cNvPr id="241" name="직사각형 240"/>
              <p:cNvSpPr/>
              <p:nvPr/>
            </p:nvSpPr>
            <p:spPr>
              <a:xfrm>
                <a:off x="2899904" y="743703"/>
                <a:ext cx="3346285" cy="1255134"/>
              </a:xfrm>
              <a:prstGeom prst="rect">
                <a:avLst/>
              </a:prstGeom>
              <a:gradFill flip="none" rotWithShape="0">
                <a:gsLst>
                  <a:gs pos="3000">
                    <a:schemeClr val="bg1"/>
                  </a:gs>
                  <a:gs pos="2000">
                    <a:srgbClr val="EDCCCB"/>
                  </a:gs>
                  <a:gs pos="50000">
                    <a:schemeClr val="bg1"/>
                  </a:gs>
                  <a:gs pos="69000">
                    <a:srgbClr val="F8F8F8"/>
                  </a:gs>
                  <a:gs pos="51000">
                    <a:schemeClr val="bg1">
                      <a:lumMod val="88000"/>
                    </a:schemeClr>
                  </a:gs>
                  <a:gs pos="97000">
                    <a:schemeClr val="bg1"/>
                  </a:gs>
                  <a:gs pos="98000">
                    <a:srgbClr val="E2ADAC"/>
                  </a:gs>
                </a:gsLst>
                <a:lin ang="54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endParaRPr>
              </a:p>
            </p:txBody>
          </p:sp>
          <p:grpSp>
            <p:nvGrpSpPr>
              <p:cNvPr id="244" name="오른쪽 삼각형"/>
              <p:cNvGrpSpPr/>
              <p:nvPr/>
            </p:nvGrpSpPr>
            <p:grpSpPr>
              <a:xfrm>
                <a:off x="5882390" y="743371"/>
                <a:ext cx="1089302" cy="1255135"/>
                <a:chOff x="5882390" y="743371"/>
                <a:chExt cx="1089302" cy="1255135"/>
              </a:xfrm>
            </p:grpSpPr>
            <p:sp>
              <p:nvSpPr>
                <p:cNvPr id="250" name="이등변 삼각형 249"/>
                <p:cNvSpPr/>
                <p:nvPr/>
              </p:nvSpPr>
              <p:spPr>
                <a:xfrm>
                  <a:off x="5882390" y="1371269"/>
                  <a:ext cx="727595" cy="627237"/>
                </a:xfrm>
                <a:prstGeom prst="triangl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51" name="이등변 삼각형 250"/>
                <p:cNvSpPr/>
                <p:nvPr/>
              </p:nvSpPr>
              <p:spPr>
                <a:xfrm flipV="1">
                  <a:off x="6244097" y="1371269"/>
                  <a:ext cx="727595" cy="627237"/>
                </a:xfrm>
                <a:prstGeom prst="triangl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52" name="이등변 삼각형 251"/>
                <p:cNvSpPr/>
                <p:nvPr/>
              </p:nvSpPr>
              <p:spPr>
                <a:xfrm flipV="1">
                  <a:off x="5889370" y="743371"/>
                  <a:ext cx="727595" cy="627237"/>
                </a:xfrm>
                <a:prstGeom prst="triangle">
                  <a:avLst/>
                </a:prstGeom>
                <a:solidFill>
                  <a:srgbClr val="F9EEE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53" name="이등변 삼각형 252"/>
                <p:cNvSpPr/>
                <p:nvPr/>
              </p:nvSpPr>
              <p:spPr>
                <a:xfrm>
                  <a:off x="6242007" y="743799"/>
                  <a:ext cx="727595" cy="627237"/>
                </a:xfrm>
                <a:prstGeom prst="triangl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</p:grpSp>
          <p:grpSp>
            <p:nvGrpSpPr>
              <p:cNvPr id="245" name="왼쪽 삼각형"/>
              <p:cNvGrpSpPr/>
              <p:nvPr/>
            </p:nvGrpSpPr>
            <p:grpSpPr>
              <a:xfrm>
                <a:off x="2172308" y="743702"/>
                <a:ext cx="1091392" cy="1255135"/>
                <a:chOff x="2172308" y="743702"/>
                <a:chExt cx="1091392" cy="1255135"/>
              </a:xfrm>
            </p:grpSpPr>
            <p:sp>
              <p:nvSpPr>
                <p:cNvPr id="246" name="이등변 삼각형 245"/>
                <p:cNvSpPr/>
                <p:nvPr/>
              </p:nvSpPr>
              <p:spPr>
                <a:xfrm flipH="1">
                  <a:off x="2536105" y="1371269"/>
                  <a:ext cx="727595" cy="627237"/>
                </a:xfrm>
                <a:prstGeom prst="triangl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47" name="이등변 삼각형 246"/>
                <p:cNvSpPr/>
                <p:nvPr/>
              </p:nvSpPr>
              <p:spPr>
                <a:xfrm flipH="1" flipV="1">
                  <a:off x="2174399" y="1371600"/>
                  <a:ext cx="727595" cy="627237"/>
                </a:xfrm>
                <a:prstGeom prst="triangl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48" name="이등변 삼각형 247"/>
                <p:cNvSpPr/>
                <p:nvPr/>
              </p:nvSpPr>
              <p:spPr>
                <a:xfrm flipH="1" flipV="1">
                  <a:off x="2529126" y="743702"/>
                  <a:ext cx="727595" cy="627237"/>
                </a:xfrm>
                <a:prstGeom prst="triangle">
                  <a:avLst/>
                </a:prstGeom>
                <a:solidFill>
                  <a:srgbClr val="F9EEE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49" name="이등변 삼각형 248"/>
                <p:cNvSpPr/>
                <p:nvPr/>
              </p:nvSpPr>
              <p:spPr>
                <a:xfrm flipH="1">
                  <a:off x="2172308" y="750021"/>
                  <a:ext cx="727595" cy="627237"/>
                </a:xfrm>
                <a:prstGeom prst="triangl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</p:grpSp>
        </p:grpSp>
        <p:sp>
          <p:nvSpPr>
            <p:cNvPr id="286" name="직사각형 285"/>
            <p:cNvSpPr/>
            <p:nvPr/>
          </p:nvSpPr>
          <p:spPr>
            <a:xfrm>
              <a:off x="4754486" y="4670583"/>
              <a:ext cx="1466850" cy="2187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400" b="1" kern="0" spc="-5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chemeClr val="tx1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rPr>
                <a:t>33.3</a:t>
              </a:r>
              <a:r>
                <a:rPr lang="ko-KR" altLang="en-US" sz="1400" b="1" kern="0" spc="-5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chemeClr val="tx1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rPr>
                <a:t>점</a:t>
              </a:r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4611687" y="5038869"/>
            <a:ext cx="1779588" cy="404502"/>
            <a:chOff x="4611687" y="5120536"/>
            <a:chExt cx="1779588" cy="404502"/>
          </a:xfrm>
        </p:grpSpPr>
        <p:grpSp>
          <p:nvGrpSpPr>
            <p:cNvPr id="289" name="도형전체"/>
            <p:cNvGrpSpPr/>
            <p:nvPr/>
          </p:nvGrpSpPr>
          <p:grpSpPr>
            <a:xfrm>
              <a:off x="4611687" y="5120536"/>
              <a:ext cx="1779588" cy="404502"/>
              <a:chOff x="2172308" y="743371"/>
              <a:chExt cx="4799384" cy="1255466"/>
            </a:xfrm>
          </p:grpSpPr>
          <p:sp>
            <p:nvSpPr>
              <p:cNvPr id="290" name="직사각형 289"/>
              <p:cNvSpPr/>
              <p:nvPr/>
            </p:nvSpPr>
            <p:spPr>
              <a:xfrm>
                <a:off x="2899904" y="743703"/>
                <a:ext cx="3346285" cy="1255134"/>
              </a:xfrm>
              <a:prstGeom prst="rect">
                <a:avLst/>
              </a:prstGeom>
              <a:gradFill flip="none" rotWithShape="0">
                <a:gsLst>
                  <a:gs pos="3000">
                    <a:schemeClr val="bg1"/>
                  </a:gs>
                  <a:gs pos="2000">
                    <a:srgbClr val="EDCCCB"/>
                  </a:gs>
                  <a:gs pos="50000">
                    <a:schemeClr val="bg1"/>
                  </a:gs>
                  <a:gs pos="69000">
                    <a:srgbClr val="F8F8F8"/>
                  </a:gs>
                  <a:gs pos="51000">
                    <a:schemeClr val="bg1">
                      <a:lumMod val="88000"/>
                    </a:schemeClr>
                  </a:gs>
                  <a:gs pos="97000">
                    <a:schemeClr val="bg1"/>
                  </a:gs>
                  <a:gs pos="98000">
                    <a:srgbClr val="E2ADAC"/>
                  </a:gs>
                </a:gsLst>
                <a:lin ang="54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endParaRPr>
              </a:p>
            </p:txBody>
          </p:sp>
          <p:grpSp>
            <p:nvGrpSpPr>
              <p:cNvPr id="293" name="오른쪽 삼각형"/>
              <p:cNvGrpSpPr/>
              <p:nvPr/>
            </p:nvGrpSpPr>
            <p:grpSpPr>
              <a:xfrm>
                <a:off x="5882390" y="743371"/>
                <a:ext cx="1089302" cy="1255135"/>
                <a:chOff x="5882390" y="743371"/>
                <a:chExt cx="1089302" cy="1255135"/>
              </a:xfrm>
            </p:grpSpPr>
            <p:sp>
              <p:nvSpPr>
                <p:cNvPr id="299" name="이등변 삼각형 298"/>
                <p:cNvSpPr/>
                <p:nvPr/>
              </p:nvSpPr>
              <p:spPr>
                <a:xfrm>
                  <a:off x="5882390" y="1371269"/>
                  <a:ext cx="727595" cy="627237"/>
                </a:xfrm>
                <a:prstGeom prst="triangl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300" name="이등변 삼각형 299"/>
                <p:cNvSpPr/>
                <p:nvPr/>
              </p:nvSpPr>
              <p:spPr>
                <a:xfrm flipV="1">
                  <a:off x="6244097" y="1371269"/>
                  <a:ext cx="727595" cy="627237"/>
                </a:xfrm>
                <a:prstGeom prst="triangl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301" name="이등변 삼각형 300"/>
                <p:cNvSpPr/>
                <p:nvPr/>
              </p:nvSpPr>
              <p:spPr>
                <a:xfrm flipV="1">
                  <a:off x="5889370" y="743371"/>
                  <a:ext cx="727595" cy="627237"/>
                </a:xfrm>
                <a:prstGeom prst="triangle">
                  <a:avLst/>
                </a:prstGeom>
                <a:solidFill>
                  <a:srgbClr val="F9EEE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302" name="이등변 삼각형 301"/>
                <p:cNvSpPr/>
                <p:nvPr/>
              </p:nvSpPr>
              <p:spPr>
                <a:xfrm>
                  <a:off x="6242007" y="743799"/>
                  <a:ext cx="727595" cy="627237"/>
                </a:xfrm>
                <a:prstGeom prst="triangl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</p:grpSp>
          <p:grpSp>
            <p:nvGrpSpPr>
              <p:cNvPr id="294" name="왼쪽 삼각형"/>
              <p:cNvGrpSpPr/>
              <p:nvPr/>
            </p:nvGrpSpPr>
            <p:grpSpPr>
              <a:xfrm>
                <a:off x="2172308" y="743702"/>
                <a:ext cx="1091392" cy="1255135"/>
                <a:chOff x="2172308" y="743702"/>
                <a:chExt cx="1091392" cy="1255135"/>
              </a:xfrm>
            </p:grpSpPr>
            <p:sp>
              <p:nvSpPr>
                <p:cNvPr id="295" name="이등변 삼각형 294"/>
                <p:cNvSpPr/>
                <p:nvPr/>
              </p:nvSpPr>
              <p:spPr>
                <a:xfrm flipH="1">
                  <a:off x="2536105" y="1371269"/>
                  <a:ext cx="727595" cy="627237"/>
                </a:xfrm>
                <a:prstGeom prst="triangl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96" name="이등변 삼각형 295"/>
                <p:cNvSpPr/>
                <p:nvPr/>
              </p:nvSpPr>
              <p:spPr>
                <a:xfrm flipH="1" flipV="1">
                  <a:off x="2174399" y="1371600"/>
                  <a:ext cx="727595" cy="627237"/>
                </a:xfrm>
                <a:prstGeom prst="triangl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97" name="이등변 삼각형 296"/>
                <p:cNvSpPr/>
                <p:nvPr/>
              </p:nvSpPr>
              <p:spPr>
                <a:xfrm flipH="1" flipV="1">
                  <a:off x="2529126" y="743702"/>
                  <a:ext cx="727595" cy="627237"/>
                </a:xfrm>
                <a:prstGeom prst="triangle">
                  <a:avLst/>
                </a:prstGeom>
                <a:solidFill>
                  <a:srgbClr val="F9EEE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98" name="이등변 삼각형 297"/>
                <p:cNvSpPr/>
                <p:nvPr/>
              </p:nvSpPr>
              <p:spPr>
                <a:xfrm flipH="1">
                  <a:off x="2172308" y="750021"/>
                  <a:ext cx="727595" cy="627237"/>
                </a:xfrm>
                <a:prstGeom prst="triangl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</p:grpSp>
        </p:grpSp>
        <p:sp>
          <p:nvSpPr>
            <p:cNvPr id="303" name="직사각형 302"/>
            <p:cNvSpPr/>
            <p:nvPr/>
          </p:nvSpPr>
          <p:spPr>
            <a:xfrm>
              <a:off x="4754486" y="5203244"/>
              <a:ext cx="1466850" cy="2187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400" b="1" kern="0" spc="-5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chemeClr val="tx1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rPr>
                <a:t>16.7</a:t>
              </a:r>
              <a:r>
                <a:rPr lang="ko-KR" altLang="en-US" sz="1400" b="1" kern="0" spc="-5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chemeClr val="tx1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rPr>
                <a:t>점</a:t>
              </a: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4611687" y="5555540"/>
            <a:ext cx="1779588" cy="404502"/>
            <a:chOff x="4611687" y="5608808"/>
            <a:chExt cx="1779588" cy="404502"/>
          </a:xfrm>
        </p:grpSpPr>
        <p:grpSp>
          <p:nvGrpSpPr>
            <p:cNvPr id="304" name="도형전체"/>
            <p:cNvGrpSpPr/>
            <p:nvPr/>
          </p:nvGrpSpPr>
          <p:grpSpPr>
            <a:xfrm>
              <a:off x="4611687" y="5608808"/>
              <a:ext cx="1779588" cy="404502"/>
              <a:chOff x="2172308" y="743371"/>
              <a:chExt cx="4799384" cy="1255466"/>
            </a:xfrm>
          </p:grpSpPr>
          <p:sp>
            <p:nvSpPr>
              <p:cNvPr id="305" name="직사각형 304"/>
              <p:cNvSpPr/>
              <p:nvPr/>
            </p:nvSpPr>
            <p:spPr>
              <a:xfrm>
                <a:off x="2899904" y="743703"/>
                <a:ext cx="3346285" cy="1255134"/>
              </a:xfrm>
              <a:prstGeom prst="rect">
                <a:avLst/>
              </a:prstGeom>
              <a:gradFill flip="none" rotWithShape="0">
                <a:gsLst>
                  <a:gs pos="3000">
                    <a:schemeClr val="bg1"/>
                  </a:gs>
                  <a:gs pos="2000">
                    <a:srgbClr val="EDCCCB"/>
                  </a:gs>
                  <a:gs pos="50000">
                    <a:schemeClr val="bg1"/>
                  </a:gs>
                  <a:gs pos="69000">
                    <a:srgbClr val="F8F8F8"/>
                  </a:gs>
                  <a:gs pos="51000">
                    <a:schemeClr val="bg1">
                      <a:lumMod val="88000"/>
                    </a:schemeClr>
                  </a:gs>
                  <a:gs pos="97000">
                    <a:schemeClr val="bg1"/>
                  </a:gs>
                  <a:gs pos="98000">
                    <a:srgbClr val="E2ADAC"/>
                  </a:gs>
                </a:gsLst>
                <a:lin ang="54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endParaRPr>
              </a:p>
            </p:txBody>
          </p:sp>
          <p:grpSp>
            <p:nvGrpSpPr>
              <p:cNvPr id="308" name="오른쪽 삼각형"/>
              <p:cNvGrpSpPr/>
              <p:nvPr/>
            </p:nvGrpSpPr>
            <p:grpSpPr>
              <a:xfrm>
                <a:off x="5882390" y="743371"/>
                <a:ext cx="1089302" cy="1255135"/>
                <a:chOff x="5882390" y="743371"/>
                <a:chExt cx="1089302" cy="1255135"/>
              </a:xfrm>
            </p:grpSpPr>
            <p:sp>
              <p:nvSpPr>
                <p:cNvPr id="314" name="이등변 삼각형 313"/>
                <p:cNvSpPr/>
                <p:nvPr/>
              </p:nvSpPr>
              <p:spPr>
                <a:xfrm>
                  <a:off x="5882390" y="1371269"/>
                  <a:ext cx="727595" cy="627237"/>
                </a:xfrm>
                <a:prstGeom prst="triangl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315" name="이등변 삼각형 314"/>
                <p:cNvSpPr/>
                <p:nvPr/>
              </p:nvSpPr>
              <p:spPr>
                <a:xfrm flipV="1">
                  <a:off x="6244097" y="1371269"/>
                  <a:ext cx="727595" cy="627237"/>
                </a:xfrm>
                <a:prstGeom prst="triangl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316" name="이등변 삼각형 315"/>
                <p:cNvSpPr/>
                <p:nvPr/>
              </p:nvSpPr>
              <p:spPr>
                <a:xfrm flipV="1">
                  <a:off x="5889370" y="743371"/>
                  <a:ext cx="727595" cy="627237"/>
                </a:xfrm>
                <a:prstGeom prst="triangle">
                  <a:avLst/>
                </a:prstGeom>
                <a:solidFill>
                  <a:srgbClr val="F9EEE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317" name="이등변 삼각형 316"/>
                <p:cNvSpPr/>
                <p:nvPr/>
              </p:nvSpPr>
              <p:spPr>
                <a:xfrm>
                  <a:off x="6242007" y="743799"/>
                  <a:ext cx="727595" cy="627237"/>
                </a:xfrm>
                <a:prstGeom prst="triangl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</p:grpSp>
          <p:grpSp>
            <p:nvGrpSpPr>
              <p:cNvPr id="309" name="왼쪽 삼각형"/>
              <p:cNvGrpSpPr/>
              <p:nvPr/>
            </p:nvGrpSpPr>
            <p:grpSpPr>
              <a:xfrm>
                <a:off x="2172308" y="743702"/>
                <a:ext cx="1091392" cy="1255135"/>
                <a:chOff x="2172308" y="743702"/>
                <a:chExt cx="1091392" cy="1255135"/>
              </a:xfrm>
            </p:grpSpPr>
            <p:sp>
              <p:nvSpPr>
                <p:cNvPr id="310" name="이등변 삼각형 309"/>
                <p:cNvSpPr/>
                <p:nvPr/>
              </p:nvSpPr>
              <p:spPr>
                <a:xfrm flipH="1">
                  <a:off x="2536105" y="1371269"/>
                  <a:ext cx="727595" cy="627237"/>
                </a:xfrm>
                <a:prstGeom prst="triangl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311" name="이등변 삼각형 310"/>
                <p:cNvSpPr/>
                <p:nvPr/>
              </p:nvSpPr>
              <p:spPr>
                <a:xfrm flipH="1" flipV="1">
                  <a:off x="2174399" y="1371600"/>
                  <a:ext cx="727595" cy="627237"/>
                </a:xfrm>
                <a:prstGeom prst="triangl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312" name="이등변 삼각형 311"/>
                <p:cNvSpPr/>
                <p:nvPr/>
              </p:nvSpPr>
              <p:spPr>
                <a:xfrm flipH="1" flipV="1">
                  <a:off x="2529126" y="743702"/>
                  <a:ext cx="727595" cy="627237"/>
                </a:xfrm>
                <a:prstGeom prst="triangle">
                  <a:avLst/>
                </a:prstGeom>
                <a:solidFill>
                  <a:srgbClr val="F9EEE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313" name="이등변 삼각형 312"/>
                <p:cNvSpPr/>
                <p:nvPr/>
              </p:nvSpPr>
              <p:spPr>
                <a:xfrm flipH="1">
                  <a:off x="2172308" y="750021"/>
                  <a:ext cx="727595" cy="627237"/>
                </a:xfrm>
                <a:prstGeom prst="triangl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</p:grpSp>
        </p:grpSp>
        <p:sp>
          <p:nvSpPr>
            <p:cNvPr id="318" name="직사각형 317"/>
            <p:cNvSpPr/>
            <p:nvPr/>
          </p:nvSpPr>
          <p:spPr>
            <a:xfrm>
              <a:off x="4754486" y="5691516"/>
              <a:ext cx="1466850" cy="2187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400" b="1" kern="0" spc="-5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chemeClr val="tx1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rPr>
                <a:t>0.0</a:t>
              </a:r>
              <a:r>
                <a:rPr lang="ko-KR" altLang="en-US" sz="1400" b="1" kern="0" spc="-5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chemeClr val="tx1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rPr>
                <a:t>점</a:t>
              </a:r>
            </a:p>
          </p:txBody>
        </p:sp>
      </p:grpSp>
      <p:sp>
        <p:nvSpPr>
          <p:cNvPr id="14" name="오른쪽 중괄호 13"/>
          <p:cNvSpPr/>
          <p:nvPr/>
        </p:nvSpPr>
        <p:spPr>
          <a:xfrm>
            <a:off x="6491288" y="2636520"/>
            <a:ext cx="191452" cy="1059180"/>
          </a:xfrm>
          <a:prstGeom prst="rightBrace">
            <a:avLst>
              <a:gd name="adj1" fmla="val 28234"/>
              <a:gd name="adj2" fmla="val 50000"/>
            </a:avLst>
          </a:prstGeom>
          <a:ln w="22225" cmpd="sng">
            <a:solidFill>
              <a:srgbClr val="557FA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9" name="오른쪽 중괄호 318"/>
          <p:cNvSpPr/>
          <p:nvPr/>
        </p:nvSpPr>
        <p:spPr>
          <a:xfrm>
            <a:off x="6491288" y="4724400"/>
            <a:ext cx="191452" cy="1059180"/>
          </a:xfrm>
          <a:prstGeom prst="rightBrace">
            <a:avLst>
              <a:gd name="adj1" fmla="val 28234"/>
              <a:gd name="adj2" fmla="val 50000"/>
            </a:avLst>
          </a:prstGeom>
          <a:ln w="22225" cmpd="sng">
            <a:solidFill>
              <a:schemeClr val="accent2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2" name="직사각형 321"/>
          <p:cNvSpPr/>
          <p:nvPr/>
        </p:nvSpPr>
        <p:spPr bwMode="auto">
          <a:xfrm>
            <a:off x="6749441" y="5046633"/>
            <a:ext cx="1246233" cy="4000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405" tIns="45702" rIns="91405" bIns="45702" anchor="ctr" anchorCtr="0">
            <a:spAutoFit/>
            <a:scene3d>
              <a:camera prst="orthographicFront"/>
              <a:lightRig rig="threePt" dir="t"/>
            </a:scene3d>
            <a:sp3d contourW="31750">
              <a:bevelT w="1270" h="38100"/>
              <a:contourClr>
                <a:schemeClr val="bg1"/>
              </a:contourClr>
            </a:sp3d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</a:pPr>
            <a:r>
              <a:rPr kumimoji="1" lang="en-US" altLang="ko-KR" sz="2000" b="1" dirty="0">
                <a:solidFill>
                  <a:srgbClr val="A50021"/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charset="0"/>
              </a:rPr>
              <a:t>Bottom3</a:t>
            </a:r>
            <a:endParaRPr kumimoji="1" lang="ko-KR" altLang="en-US" sz="2000" b="1" dirty="0">
              <a:solidFill>
                <a:srgbClr val="A50021"/>
              </a:solidFill>
              <a:latin typeface="Trebuchet MS" panose="020B0603020202020204" pitchFamily="34" charset="0"/>
              <a:ea typeface="맑은 고딕" panose="020B0503020000020004" pitchFamily="50" charset="-127"/>
              <a:cs typeface="Arial" charset="0"/>
            </a:endParaRPr>
          </a:p>
        </p:txBody>
      </p:sp>
      <p:sp>
        <p:nvSpPr>
          <p:cNvPr id="323" name="직사각형 322"/>
          <p:cNvSpPr/>
          <p:nvPr/>
        </p:nvSpPr>
        <p:spPr bwMode="auto">
          <a:xfrm>
            <a:off x="6749441" y="2956576"/>
            <a:ext cx="754239" cy="4000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405" tIns="45702" rIns="91405" bIns="45702" anchor="ctr" anchorCtr="0">
            <a:spAutoFit/>
            <a:scene3d>
              <a:camera prst="orthographicFront"/>
              <a:lightRig rig="threePt" dir="t"/>
            </a:scene3d>
            <a:sp3d contourW="31750">
              <a:bevelT w="1270" h="38100"/>
              <a:contourClr>
                <a:schemeClr val="bg1"/>
              </a:contourClr>
            </a:sp3d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</a:pPr>
            <a:r>
              <a:rPr kumimoji="1" lang="en-US" altLang="ko-KR" sz="2000" b="1" dirty="0">
                <a:solidFill>
                  <a:srgbClr val="0070C0"/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charset="0"/>
              </a:rPr>
              <a:t>Top3</a:t>
            </a:r>
            <a:endParaRPr kumimoji="1" lang="ko-KR" altLang="en-US" sz="2000" b="1" dirty="0">
              <a:solidFill>
                <a:srgbClr val="0070C0"/>
              </a:solidFill>
              <a:latin typeface="Trebuchet MS" panose="020B0603020202020204" pitchFamily="34" charset="0"/>
              <a:ea typeface="맑은 고딕" panose="020B0503020000020004" pitchFamily="50" charset="-127"/>
              <a:cs typeface="Arial" charset="0"/>
            </a:endParaRPr>
          </a:p>
        </p:txBody>
      </p:sp>
      <p:sp>
        <p:nvSpPr>
          <p:cNvPr id="324" name="오른쪽 중괄호 323"/>
          <p:cNvSpPr/>
          <p:nvPr/>
        </p:nvSpPr>
        <p:spPr>
          <a:xfrm>
            <a:off x="6491288" y="4015376"/>
            <a:ext cx="191452" cy="396000"/>
          </a:xfrm>
          <a:prstGeom prst="rightBrace">
            <a:avLst>
              <a:gd name="adj1" fmla="val 28234"/>
              <a:gd name="adj2" fmla="val 50000"/>
            </a:avLst>
          </a:prstGeom>
          <a:ln w="22225" cmpd="sng">
            <a:solidFill>
              <a:schemeClr val="bg1">
                <a:lumMod val="50000"/>
              </a:schemeClr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5" name="직사각형 324"/>
          <p:cNvSpPr/>
          <p:nvPr/>
        </p:nvSpPr>
        <p:spPr bwMode="auto">
          <a:xfrm>
            <a:off x="6734927" y="4040076"/>
            <a:ext cx="2723752" cy="3231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405" tIns="45702" rIns="91405" bIns="45702" anchor="ctr" anchorCtr="0">
            <a:spAutoFit/>
            <a:scene3d>
              <a:camera prst="orthographicFront"/>
              <a:lightRig rig="threePt" dir="t"/>
            </a:scene3d>
            <a:sp3d contourW="31750">
              <a:bevelT w="1270" h="38100"/>
              <a:contourClr>
                <a:schemeClr val="bg1"/>
              </a:contourClr>
            </a:sp3d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</a:pPr>
            <a:r>
              <a:rPr kumimoji="1" lang="ko-KR" altLang="en-US" sz="1500" b="1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charset="0"/>
              </a:rPr>
              <a:t>긍정도 부정도 아닌 보통 비율</a:t>
            </a:r>
            <a:endParaRPr kumimoji="1" lang="ko-KR" altLang="en-US" sz="1500" b="1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  <a:ea typeface="맑은 고딕" panose="020B0503020000020004" pitchFamily="50" charset="-127"/>
              <a:cs typeface="Arial" charset="0"/>
            </a:endParaRPr>
          </a:p>
        </p:txBody>
      </p:sp>
      <p:sp>
        <p:nvSpPr>
          <p:cNvPr id="326" name="TextBox 325"/>
          <p:cNvSpPr txBox="1"/>
          <p:nvPr/>
        </p:nvSpPr>
        <p:spPr>
          <a:xfrm>
            <a:off x="4730527" y="6164036"/>
            <a:ext cx="4252767" cy="1846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ko-KR" altLang="en-US" sz="1200" b="1" spc="-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latin typeface="Trebuchet MS" panose="020B0603020202020204" pitchFamily="34" charset="0"/>
                <a:ea typeface="맑은 고딕" panose="020B0503020000020004" pitchFamily="50" charset="-127"/>
              </a:rPr>
              <a:t>* </a:t>
            </a:r>
            <a:r>
              <a:rPr lang="en-US" altLang="ko-KR" sz="1200" b="1" spc="-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latin typeface="Trebuchet MS" panose="020B0603020202020204" pitchFamily="34" charset="0"/>
                <a:ea typeface="맑은 고딕" panose="020B0503020000020004" pitchFamily="50" charset="-127"/>
              </a:rPr>
              <a:t>7</a:t>
            </a:r>
            <a:r>
              <a:rPr lang="ko-KR" altLang="en-US" sz="1200" b="1" spc="-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latin typeface="Trebuchet MS" panose="020B0603020202020204" pitchFamily="34" charset="0"/>
                <a:ea typeface="맑은 고딕" panose="020B0503020000020004" pitchFamily="50" charset="-127"/>
              </a:rPr>
              <a:t>점 척도를 </a:t>
            </a:r>
            <a:r>
              <a:rPr lang="en-US" altLang="ko-KR" sz="1200" b="1" spc="-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latin typeface="Trebuchet MS" panose="020B0603020202020204" pitchFamily="34" charset="0"/>
                <a:ea typeface="맑은 고딕" panose="020B0503020000020004" pitchFamily="50" charset="-127"/>
              </a:rPr>
              <a:t>100</a:t>
            </a:r>
            <a:r>
              <a:rPr lang="ko-KR" altLang="en-US" sz="1200" b="1" spc="-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latin typeface="Trebuchet MS" panose="020B0603020202020204" pitchFamily="34" charset="0"/>
                <a:ea typeface="맑은 고딕" panose="020B0503020000020004" pitchFamily="50" charset="-127"/>
              </a:rPr>
              <a:t>점 만점으로 환산하여 산출된 값을 지수로 사용함</a:t>
            </a:r>
          </a:p>
        </p:txBody>
      </p:sp>
      <p:grpSp>
        <p:nvGrpSpPr>
          <p:cNvPr id="333" name="그룹 332"/>
          <p:cNvGrpSpPr/>
          <p:nvPr/>
        </p:nvGrpSpPr>
        <p:grpSpPr>
          <a:xfrm>
            <a:off x="1192829" y="1945171"/>
            <a:ext cx="1934342" cy="325410"/>
            <a:chOff x="7125228" y="1679389"/>
            <a:chExt cx="1934342" cy="325410"/>
          </a:xfrm>
        </p:grpSpPr>
        <p:sp>
          <p:nvSpPr>
            <p:cNvPr id="334" name="TextBox 333"/>
            <p:cNvSpPr txBox="1"/>
            <p:nvPr/>
          </p:nvSpPr>
          <p:spPr>
            <a:xfrm>
              <a:off x="7342636" y="1679389"/>
              <a:ext cx="1716934" cy="325410"/>
            </a:xfrm>
            <a:prstGeom prst="rect">
              <a:avLst/>
            </a:prstGeom>
          </p:spPr>
          <p:txBody>
            <a:bodyPr wrap="none" lIns="91349" tIns="45674" rIns="91349" bIns="45674" anchor="ctr"/>
            <a:lstStyle>
              <a:defPPr>
                <a:defRPr lang="ko-KR"/>
              </a:defPPr>
              <a:lvl1pPr indent="0">
                <a:lnSpc>
                  <a:spcPct val="120000"/>
                </a:lnSpc>
                <a:spcBef>
                  <a:spcPts val="0"/>
                </a:spcBef>
                <a:spcAft>
                  <a:spcPts val="150"/>
                </a:spcAft>
                <a:buFont typeface="Arial" pitchFamily="34" charset="0"/>
                <a:buNone/>
                <a:defRPr sz="1400" b="1" baseline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00206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456739" indent="0" algn="ctr">
                <a:spcBef>
                  <a:spcPct val="20000"/>
                </a:spcBef>
                <a:buFont typeface="Arial" pitchFamily="34" charset="0"/>
                <a:buNone/>
                <a:defRPr sz="1300" baseline="0">
                  <a:solidFill>
                    <a:schemeClr val="tx1">
                      <a:tint val="75000"/>
                    </a:schemeClr>
                  </a:solidFill>
                  <a:latin typeface="Arial" pitchFamily="34" charset="0"/>
                  <a:ea typeface="맑은 고딕" pitchFamily="50" charset="-127"/>
                </a:defRPr>
              </a:lvl2pPr>
              <a:lvl3pPr marL="913479" indent="0" algn="ctr">
                <a:spcBef>
                  <a:spcPct val="20000"/>
                </a:spcBef>
                <a:buFont typeface="Arial" pitchFamily="34" charset="0"/>
                <a:buNone/>
                <a:defRPr sz="1300" baseline="0">
                  <a:solidFill>
                    <a:schemeClr val="tx1">
                      <a:tint val="75000"/>
                    </a:schemeClr>
                  </a:solidFill>
                  <a:latin typeface="Arial" pitchFamily="34" charset="0"/>
                  <a:ea typeface="맑은 고딕" pitchFamily="50" charset="-127"/>
                </a:defRPr>
              </a:lvl3pPr>
              <a:lvl4pPr marL="1370220" indent="0" algn="ctr">
                <a:spcBef>
                  <a:spcPct val="20000"/>
                </a:spcBef>
                <a:buFont typeface="Arial" pitchFamily="34" charset="0"/>
                <a:buNone/>
                <a:defRPr sz="1300" baseline="0">
                  <a:solidFill>
                    <a:schemeClr val="tx1">
                      <a:tint val="75000"/>
                    </a:schemeClr>
                  </a:solidFill>
                  <a:latin typeface="Arial" pitchFamily="34" charset="0"/>
                  <a:ea typeface="맑은 고딕" pitchFamily="50" charset="-127"/>
                </a:defRPr>
              </a:lvl4pPr>
              <a:lvl5pPr marL="1826959" indent="0" algn="ctr">
                <a:spcBef>
                  <a:spcPct val="20000"/>
                </a:spcBef>
                <a:buFont typeface="Arial" pitchFamily="34" charset="0"/>
                <a:buNone/>
                <a:defRPr sz="1300" baseline="0">
                  <a:solidFill>
                    <a:schemeClr val="tx1">
                      <a:tint val="75000"/>
                    </a:schemeClr>
                  </a:solidFill>
                  <a:latin typeface="Arial" pitchFamily="34" charset="0"/>
                  <a:ea typeface="맑은 고딕" pitchFamily="50" charset="-127"/>
                </a:defRPr>
              </a:lvl5pPr>
              <a:lvl6pPr marL="2283699" indent="0" algn="ctr">
                <a:spcBef>
                  <a:spcPct val="20000"/>
                </a:spcBef>
                <a:buFont typeface="Arial" pitchFamily="34" charset="0"/>
                <a:buNone/>
                <a:defRPr sz="2000">
                  <a:solidFill>
                    <a:schemeClr val="tx1">
                      <a:tint val="75000"/>
                    </a:schemeClr>
                  </a:solidFill>
                </a:defRPr>
              </a:lvl6pPr>
              <a:lvl7pPr marL="2740439" indent="0" algn="ctr">
                <a:spcBef>
                  <a:spcPct val="20000"/>
                </a:spcBef>
                <a:buFont typeface="Arial" pitchFamily="34" charset="0"/>
                <a:buNone/>
                <a:defRPr sz="2000">
                  <a:solidFill>
                    <a:schemeClr val="tx1">
                      <a:tint val="75000"/>
                    </a:schemeClr>
                  </a:solidFill>
                </a:defRPr>
              </a:lvl7pPr>
              <a:lvl8pPr marL="3197180" indent="0" algn="ctr">
                <a:spcBef>
                  <a:spcPct val="20000"/>
                </a:spcBef>
                <a:buFont typeface="Arial" pitchFamily="34" charset="0"/>
                <a:buNone/>
                <a:defRPr sz="2000">
                  <a:solidFill>
                    <a:schemeClr val="tx1">
                      <a:tint val="75000"/>
                    </a:schemeClr>
                  </a:solidFill>
                </a:defRPr>
              </a:lvl8pPr>
              <a:lvl9pPr marL="3653919" indent="0" algn="ctr">
                <a:spcBef>
                  <a:spcPct val="20000"/>
                </a:spcBef>
                <a:buFont typeface="Arial" pitchFamily="34" charset="0"/>
                <a:buNone/>
                <a:defRPr sz="2000">
                  <a:solidFill>
                    <a:schemeClr val="tx1">
                      <a:tint val="75000"/>
                    </a:schemeClr>
                  </a:solidFill>
                </a:defRPr>
              </a:lvl9pPr>
            </a:lstStyle>
            <a:p>
              <a:r>
                <a:rPr lang="ko-KR" altLang="en-US" dirty="0"/>
                <a:t>측정 척도</a:t>
              </a:r>
            </a:p>
          </p:txBody>
        </p:sp>
        <p:pic>
          <p:nvPicPr>
            <p:cNvPr id="335" name="그림 3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5228" y="1727548"/>
              <a:ext cx="239252" cy="239252"/>
            </a:xfrm>
            <a:prstGeom prst="rect">
              <a:avLst/>
            </a:prstGeom>
          </p:spPr>
        </p:pic>
      </p:grpSp>
      <p:grpSp>
        <p:nvGrpSpPr>
          <p:cNvPr id="336" name="그룹 335"/>
          <p:cNvGrpSpPr/>
          <p:nvPr/>
        </p:nvGrpSpPr>
        <p:grpSpPr>
          <a:xfrm>
            <a:off x="4672629" y="1945171"/>
            <a:ext cx="1934342" cy="325410"/>
            <a:chOff x="7125228" y="1679389"/>
            <a:chExt cx="1934342" cy="325410"/>
          </a:xfrm>
        </p:grpSpPr>
        <p:sp>
          <p:nvSpPr>
            <p:cNvPr id="337" name="TextBox 336"/>
            <p:cNvSpPr txBox="1"/>
            <p:nvPr/>
          </p:nvSpPr>
          <p:spPr>
            <a:xfrm>
              <a:off x="7342636" y="1679389"/>
              <a:ext cx="1716934" cy="325410"/>
            </a:xfrm>
            <a:prstGeom prst="rect">
              <a:avLst/>
            </a:prstGeom>
          </p:spPr>
          <p:txBody>
            <a:bodyPr wrap="none" lIns="91349" tIns="45674" rIns="91349" bIns="45674" anchor="ctr"/>
            <a:lstStyle>
              <a:defPPr>
                <a:defRPr lang="ko-KR"/>
              </a:defPPr>
              <a:lvl1pPr indent="0">
                <a:lnSpc>
                  <a:spcPct val="120000"/>
                </a:lnSpc>
                <a:spcBef>
                  <a:spcPts val="0"/>
                </a:spcBef>
                <a:spcAft>
                  <a:spcPts val="150"/>
                </a:spcAft>
                <a:buFont typeface="Arial" pitchFamily="34" charset="0"/>
                <a:buNone/>
                <a:defRPr sz="1400" b="1" baseline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00206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456739" indent="0" algn="ctr">
                <a:spcBef>
                  <a:spcPct val="20000"/>
                </a:spcBef>
                <a:buFont typeface="Arial" pitchFamily="34" charset="0"/>
                <a:buNone/>
                <a:defRPr sz="1300" baseline="0">
                  <a:solidFill>
                    <a:schemeClr val="tx1">
                      <a:tint val="75000"/>
                    </a:schemeClr>
                  </a:solidFill>
                  <a:latin typeface="Arial" pitchFamily="34" charset="0"/>
                  <a:ea typeface="맑은 고딕" pitchFamily="50" charset="-127"/>
                </a:defRPr>
              </a:lvl2pPr>
              <a:lvl3pPr marL="913479" indent="0" algn="ctr">
                <a:spcBef>
                  <a:spcPct val="20000"/>
                </a:spcBef>
                <a:buFont typeface="Arial" pitchFamily="34" charset="0"/>
                <a:buNone/>
                <a:defRPr sz="1300" baseline="0">
                  <a:solidFill>
                    <a:schemeClr val="tx1">
                      <a:tint val="75000"/>
                    </a:schemeClr>
                  </a:solidFill>
                  <a:latin typeface="Arial" pitchFamily="34" charset="0"/>
                  <a:ea typeface="맑은 고딕" pitchFamily="50" charset="-127"/>
                </a:defRPr>
              </a:lvl3pPr>
              <a:lvl4pPr marL="1370220" indent="0" algn="ctr">
                <a:spcBef>
                  <a:spcPct val="20000"/>
                </a:spcBef>
                <a:buFont typeface="Arial" pitchFamily="34" charset="0"/>
                <a:buNone/>
                <a:defRPr sz="1300" baseline="0">
                  <a:solidFill>
                    <a:schemeClr val="tx1">
                      <a:tint val="75000"/>
                    </a:schemeClr>
                  </a:solidFill>
                  <a:latin typeface="Arial" pitchFamily="34" charset="0"/>
                  <a:ea typeface="맑은 고딕" pitchFamily="50" charset="-127"/>
                </a:defRPr>
              </a:lvl4pPr>
              <a:lvl5pPr marL="1826959" indent="0" algn="ctr">
                <a:spcBef>
                  <a:spcPct val="20000"/>
                </a:spcBef>
                <a:buFont typeface="Arial" pitchFamily="34" charset="0"/>
                <a:buNone/>
                <a:defRPr sz="1300" baseline="0">
                  <a:solidFill>
                    <a:schemeClr val="tx1">
                      <a:tint val="75000"/>
                    </a:schemeClr>
                  </a:solidFill>
                  <a:latin typeface="Arial" pitchFamily="34" charset="0"/>
                  <a:ea typeface="맑은 고딕" pitchFamily="50" charset="-127"/>
                </a:defRPr>
              </a:lvl5pPr>
              <a:lvl6pPr marL="2283699" indent="0" algn="ctr">
                <a:spcBef>
                  <a:spcPct val="20000"/>
                </a:spcBef>
                <a:buFont typeface="Arial" pitchFamily="34" charset="0"/>
                <a:buNone/>
                <a:defRPr sz="2000">
                  <a:solidFill>
                    <a:schemeClr val="tx1">
                      <a:tint val="75000"/>
                    </a:schemeClr>
                  </a:solidFill>
                </a:defRPr>
              </a:lvl6pPr>
              <a:lvl7pPr marL="2740439" indent="0" algn="ctr">
                <a:spcBef>
                  <a:spcPct val="20000"/>
                </a:spcBef>
                <a:buFont typeface="Arial" pitchFamily="34" charset="0"/>
                <a:buNone/>
                <a:defRPr sz="2000">
                  <a:solidFill>
                    <a:schemeClr val="tx1">
                      <a:tint val="75000"/>
                    </a:schemeClr>
                  </a:solidFill>
                </a:defRPr>
              </a:lvl7pPr>
              <a:lvl8pPr marL="3197180" indent="0" algn="ctr">
                <a:spcBef>
                  <a:spcPct val="20000"/>
                </a:spcBef>
                <a:buFont typeface="Arial" pitchFamily="34" charset="0"/>
                <a:buNone/>
                <a:defRPr sz="2000">
                  <a:solidFill>
                    <a:schemeClr val="tx1">
                      <a:tint val="75000"/>
                    </a:schemeClr>
                  </a:solidFill>
                </a:defRPr>
              </a:lvl8pPr>
              <a:lvl9pPr marL="3653919" indent="0" algn="ctr">
                <a:spcBef>
                  <a:spcPct val="20000"/>
                </a:spcBef>
                <a:buFont typeface="Arial" pitchFamily="34" charset="0"/>
                <a:buNone/>
                <a:defRPr sz="2000">
                  <a:solidFill>
                    <a:schemeClr val="tx1">
                      <a:tint val="75000"/>
                    </a:schemeClr>
                  </a:solidFill>
                </a:defRPr>
              </a:lvl9pPr>
            </a:lstStyle>
            <a:p>
              <a:r>
                <a:rPr lang="ko-KR" altLang="en-US" dirty="0"/>
                <a:t>점수 환산 기준</a:t>
              </a:r>
            </a:p>
          </p:txBody>
        </p:sp>
        <p:pic>
          <p:nvPicPr>
            <p:cNvPr id="338" name="그림 3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5228" y="1727548"/>
              <a:ext cx="239252" cy="239252"/>
            </a:xfrm>
            <a:prstGeom prst="rect">
              <a:avLst/>
            </a:prstGeom>
          </p:spPr>
        </p:pic>
      </p:grpSp>
      <p:pic>
        <p:nvPicPr>
          <p:cNvPr id="339" name="그림 33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58200" y="4599919"/>
            <a:ext cx="1248262" cy="1676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4892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5. </a:t>
            </a:r>
            <a:r>
              <a:rPr lang="ko-KR" altLang="en-US"/>
              <a:t>지수 산출 </a:t>
            </a:r>
            <a:r>
              <a:rPr lang="en-US" altLang="ko-KR"/>
              <a:t>Process</a:t>
            </a:r>
          </a:p>
        </p:txBody>
      </p:sp>
      <p:sp>
        <p:nvSpPr>
          <p:cNvPr id="43" name="부제목 42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altLang="ko-KR" dirty="0"/>
              <a:t>2) </a:t>
            </a:r>
            <a:r>
              <a:rPr lang="ko-KR" altLang="en-US" dirty="0"/>
              <a:t>지수 산출 방법</a:t>
            </a:r>
          </a:p>
        </p:txBody>
      </p:sp>
      <p:sp>
        <p:nvSpPr>
          <p:cNvPr id="44" name="내용 개체 틀 4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ko-KR" altLang="en-US" dirty="0"/>
              <a:t>설문의 만족도 점수는 각 측정항목을 </a:t>
            </a:r>
            <a:r>
              <a:rPr lang="en-US" altLang="ko-KR" dirty="0"/>
              <a:t>100</a:t>
            </a:r>
            <a:r>
              <a:rPr lang="ko-KR" altLang="en-US" dirty="0"/>
              <a:t>점으로 환산한 후</a:t>
            </a:r>
            <a:r>
              <a:rPr lang="en-US" altLang="ko-KR" dirty="0"/>
              <a:t>, </a:t>
            </a:r>
            <a:r>
              <a:rPr lang="ko-KR" altLang="en-US" dirty="0"/>
              <a:t>차원들의 평균을 통해 종합만족도를 산출함</a:t>
            </a:r>
            <a:r>
              <a:rPr lang="en-US" altLang="ko-KR" dirty="0"/>
              <a:t>.</a:t>
            </a:r>
          </a:p>
        </p:txBody>
      </p:sp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957" y="3942128"/>
            <a:ext cx="1103434" cy="1153258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17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2" name="그룹 61"/>
          <p:cNvGrpSpPr/>
          <p:nvPr/>
        </p:nvGrpSpPr>
        <p:grpSpPr>
          <a:xfrm>
            <a:off x="1898468" y="5213295"/>
            <a:ext cx="1771418" cy="623543"/>
            <a:chOff x="601980" y="7647030"/>
            <a:chExt cx="1966036" cy="674010"/>
          </a:xfrm>
        </p:grpSpPr>
        <p:sp>
          <p:nvSpPr>
            <p:cNvPr id="72" name="Freeform 30"/>
            <p:cNvSpPr>
              <a:spLocks/>
            </p:cNvSpPr>
            <p:nvPr/>
          </p:nvSpPr>
          <p:spPr bwMode="auto">
            <a:xfrm>
              <a:off x="601980" y="7647030"/>
              <a:ext cx="1966036" cy="674010"/>
            </a:xfrm>
            <a:prstGeom prst="roundRect">
              <a:avLst/>
            </a:prstGeom>
            <a:solidFill>
              <a:srgbClr val="6BAEE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73" name="Text Box 60"/>
            <p:cNvSpPr txBox="1">
              <a:spLocks noChangeArrowheads="1"/>
            </p:cNvSpPr>
            <p:nvPr/>
          </p:nvSpPr>
          <p:spPr bwMode="auto">
            <a:xfrm>
              <a:off x="888705" y="7696945"/>
              <a:ext cx="1392586" cy="61214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 kumimoji="0" sz="1600" kern="600" spc="-100">
                  <a:gradFill>
                    <a:gsLst>
                      <a:gs pos="100000">
                        <a:prstClr val="white"/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dobe 명조 Std M"/>
                </a:defRPr>
              </a:lvl1pPr>
            </a:lstStyle>
            <a:p>
              <a:pPr lvl="0" algn="ctr" latinLnBrk="0">
                <a:lnSpc>
                  <a:spcPct val="110000"/>
                </a:lnSpc>
              </a:pPr>
              <a:r>
                <a:rPr lang="ko-KR" altLang="en-US" sz="1400" b="1" dirty="0" smtClean="0"/>
                <a:t>국제대학교 평가</a:t>
              </a:r>
              <a:endParaRPr lang="ko-KR" altLang="en-US" sz="1400" b="1" dirty="0"/>
            </a:p>
          </p:txBody>
        </p:sp>
      </p:grpSp>
      <p:grpSp>
        <p:nvGrpSpPr>
          <p:cNvPr id="63" name="그룹 62"/>
          <p:cNvGrpSpPr/>
          <p:nvPr/>
        </p:nvGrpSpPr>
        <p:grpSpPr>
          <a:xfrm>
            <a:off x="4730249" y="5242817"/>
            <a:ext cx="1768546" cy="623545"/>
            <a:chOff x="2292759" y="7647029"/>
            <a:chExt cx="1962848" cy="674012"/>
          </a:xfrm>
        </p:grpSpPr>
        <p:sp>
          <p:nvSpPr>
            <p:cNvPr id="70" name="Freeform 116"/>
            <p:cNvSpPr>
              <a:spLocks/>
            </p:cNvSpPr>
            <p:nvPr/>
          </p:nvSpPr>
          <p:spPr bwMode="auto">
            <a:xfrm>
              <a:off x="2292759" y="7647029"/>
              <a:ext cx="1962848" cy="674012"/>
            </a:xfrm>
            <a:prstGeom prst="roundRect">
              <a:avLst/>
            </a:prstGeom>
            <a:solidFill>
              <a:srgbClr val="1B80D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71" name="Text Box 60"/>
            <p:cNvSpPr txBox="1">
              <a:spLocks noChangeArrowheads="1"/>
            </p:cNvSpPr>
            <p:nvPr/>
          </p:nvSpPr>
          <p:spPr bwMode="auto">
            <a:xfrm>
              <a:off x="2593075" y="7672984"/>
              <a:ext cx="1392586" cy="61214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 kumimoji="0" sz="1600" kern="600" spc="-100">
                  <a:gradFill>
                    <a:gsLst>
                      <a:gs pos="100000">
                        <a:prstClr val="white"/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dobe 명조 Std M"/>
                </a:defRPr>
              </a:lvl1pPr>
            </a:lstStyle>
            <a:p>
              <a:pPr lvl="0" algn="ctr" latinLnBrk="0">
                <a:lnSpc>
                  <a:spcPct val="110000"/>
                </a:lnSpc>
              </a:pPr>
              <a:r>
                <a:rPr lang="ko-KR" altLang="en-US" sz="1400" b="1" dirty="0" smtClean="0"/>
                <a:t>전반적</a:t>
              </a:r>
              <a:endParaRPr lang="en-US" altLang="ko-KR" sz="1400" b="1" dirty="0" smtClean="0"/>
            </a:p>
            <a:p>
              <a:pPr lvl="0" algn="ctr" latinLnBrk="0">
                <a:lnSpc>
                  <a:spcPct val="110000"/>
                </a:lnSpc>
              </a:pPr>
              <a:r>
                <a:rPr lang="ko-KR" altLang="en-US" sz="1400" b="1" dirty="0" smtClean="0"/>
                <a:t>만족도</a:t>
              </a:r>
              <a:endParaRPr lang="ko-KR" altLang="en-US" sz="1400" b="1" dirty="0"/>
            </a:p>
          </p:txBody>
        </p:sp>
      </p:grpSp>
      <p:grpSp>
        <p:nvGrpSpPr>
          <p:cNvPr id="64" name="그룹 63"/>
          <p:cNvGrpSpPr/>
          <p:nvPr/>
        </p:nvGrpSpPr>
        <p:grpSpPr>
          <a:xfrm>
            <a:off x="7329264" y="5208032"/>
            <a:ext cx="1771418" cy="623543"/>
            <a:chOff x="3970924" y="7647030"/>
            <a:chExt cx="1966036" cy="674010"/>
          </a:xfrm>
        </p:grpSpPr>
        <p:sp>
          <p:nvSpPr>
            <p:cNvPr id="68" name="Freeform 202"/>
            <p:cNvSpPr>
              <a:spLocks/>
            </p:cNvSpPr>
            <p:nvPr/>
          </p:nvSpPr>
          <p:spPr bwMode="auto">
            <a:xfrm>
              <a:off x="3970924" y="7647030"/>
              <a:ext cx="1966036" cy="674010"/>
            </a:xfrm>
            <a:prstGeom prst="roundRect">
              <a:avLst/>
            </a:prstGeom>
            <a:solidFill>
              <a:srgbClr val="0443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69" name="Text Box 60"/>
            <p:cNvSpPr txBox="1">
              <a:spLocks noChangeArrowheads="1"/>
            </p:cNvSpPr>
            <p:nvPr/>
          </p:nvSpPr>
          <p:spPr bwMode="auto">
            <a:xfrm>
              <a:off x="4257648" y="7813629"/>
              <a:ext cx="1392586" cy="35597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 kumimoji="0" sz="1600" kern="600" spc="-100">
                  <a:gradFill>
                    <a:gsLst>
                      <a:gs pos="100000">
                        <a:prstClr val="white"/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dobe 명조 Std M"/>
                </a:defRPr>
              </a:lvl1pPr>
            </a:lstStyle>
            <a:p>
              <a:pPr lvl="0" algn="ctr" latinLnBrk="0">
                <a:lnSpc>
                  <a:spcPct val="110000"/>
                </a:lnSpc>
              </a:pPr>
              <a:r>
                <a:rPr lang="ko-KR" altLang="en-US" sz="1400" b="1" dirty="0" smtClean="0"/>
                <a:t>추천 의향</a:t>
              </a:r>
              <a:endParaRPr lang="ko-KR" altLang="en-US" sz="1400" b="1" dirty="0"/>
            </a:p>
          </p:txBody>
        </p:sp>
      </p:grpSp>
      <p:cxnSp>
        <p:nvCxnSpPr>
          <p:cNvPr id="58" name="직선 연결선 57"/>
          <p:cNvCxnSpPr/>
          <p:nvPr/>
        </p:nvCxnSpPr>
        <p:spPr>
          <a:xfrm flipH="1">
            <a:off x="2784177" y="3233594"/>
            <a:ext cx="2919526" cy="1720167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직선 연결선 59"/>
          <p:cNvCxnSpPr>
            <a:endCxn id="52" idx="0"/>
          </p:cNvCxnSpPr>
          <p:nvPr/>
        </p:nvCxnSpPr>
        <p:spPr>
          <a:xfrm flipH="1">
            <a:off x="5668086" y="3233594"/>
            <a:ext cx="35617" cy="1685385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직선 연결선 60"/>
          <p:cNvCxnSpPr/>
          <p:nvPr/>
        </p:nvCxnSpPr>
        <p:spPr>
          <a:xfrm>
            <a:off x="5703704" y="3233594"/>
            <a:ext cx="2418735" cy="1689846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타원 50"/>
          <p:cNvSpPr/>
          <p:nvPr/>
        </p:nvSpPr>
        <p:spPr>
          <a:xfrm>
            <a:off x="2735773" y="4830907"/>
            <a:ext cx="185067" cy="185067"/>
          </a:xfrm>
          <a:prstGeom prst="ellipse">
            <a:avLst/>
          </a:prstGeom>
          <a:solidFill>
            <a:srgbClr val="6BAEE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타원 51"/>
          <p:cNvSpPr/>
          <p:nvPr/>
        </p:nvSpPr>
        <p:spPr>
          <a:xfrm>
            <a:off x="5575552" y="4918979"/>
            <a:ext cx="185067" cy="185067"/>
          </a:xfrm>
          <a:prstGeom prst="ellipse">
            <a:avLst/>
          </a:prstGeom>
          <a:solidFill>
            <a:srgbClr val="1B80D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타원 52"/>
          <p:cNvSpPr/>
          <p:nvPr/>
        </p:nvSpPr>
        <p:spPr>
          <a:xfrm>
            <a:off x="8122439" y="4923440"/>
            <a:ext cx="185067" cy="185067"/>
          </a:xfrm>
          <a:prstGeom prst="ellipse">
            <a:avLst/>
          </a:prstGeom>
          <a:solidFill>
            <a:srgbClr val="04438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5" name="그룹 54"/>
          <p:cNvGrpSpPr/>
          <p:nvPr/>
        </p:nvGrpSpPr>
        <p:grpSpPr>
          <a:xfrm>
            <a:off x="4995106" y="2637672"/>
            <a:ext cx="1345961" cy="1345961"/>
            <a:chOff x="-1898470" y="3137955"/>
            <a:chExt cx="1116000" cy="1116000"/>
          </a:xfrm>
        </p:grpSpPr>
        <p:sp>
          <p:nvSpPr>
            <p:cNvPr id="56" name="도넛 3"/>
            <p:cNvSpPr/>
            <p:nvPr/>
          </p:nvSpPr>
          <p:spPr>
            <a:xfrm rot="16200000">
              <a:off x="-1898470" y="3137955"/>
              <a:ext cx="1116000" cy="1116000"/>
            </a:xfrm>
            <a:prstGeom prst="ellipse">
              <a:avLst/>
            </a:prstGeom>
            <a:solidFill>
              <a:srgbClr val="5C7EA8"/>
            </a:solidFill>
            <a:ln w="19050" cap="flat" cmpd="sng" algn="ctr">
              <a:noFill/>
              <a:prstDash val="solid"/>
            </a:ln>
            <a:effectLst/>
          </p:spPr>
          <p:txBody>
            <a:bodyPr wrap="none" lIns="0" tIns="0" rIns="0" bIns="0" anchor="ctr"/>
            <a:lstStyle/>
            <a:p>
              <a:pPr algn="ctr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578AD6"/>
                </a:buClr>
                <a:buFont typeface="Wingdings" pitchFamily="2" charset="2"/>
                <a:buNone/>
              </a:pPr>
              <a:endParaRPr kumimoji="1" lang="ko-KR" altLang="en-US" sz="1300" b="1" kern="600">
                <a:gradFill>
                  <a:gsLst>
                    <a:gs pos="100000">
                      <a:prstClr val="white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  <a:cs typeface="Adobe 명조 Std M"/>
              </a:endParaRPr>
            </a:p>
          </p:txBody>
        </p:sp>
        <p:sp>
          <p:nvSpPr>
            <p:cNvPr id="57" name="AutoShape 29"/>
            <p:cNvSpPr>
              <a:spLocks noChangeArrowheads="1"/>
            </p:cNvSpPr>
            <p:nvPr/>
          </p:nvSpPr>
          <p:spPr bwMode="auto">
            <a:xfrm>
              <a:off x="-1823652" y="3212773"/>
              <a:ext cx="966364" cy="966364"/>
            </a:xfrm>
            <a:prstGeom prst="ellipse">
              <a:avLst/>
            </a:prstGeom>
            <a:gradFill flip="none" rotWithShape="1">
              <a:gsLst>
                <a:gs pos="0">
                  <a:srgbClr val="EEEEEE"/>
                </a:gs>
                <a:gs pos="47000">
                  <a:sysClr val="window" lastClr="FFFFFF">
                    <a:lumMod val="95000"/>
                  </a:sysClr>
                </a:gs>
                <a:gs pos="50000">
                  <a:srgbClr val="D9D9D9"/>
                </a:gs>
                <a:gs pos="100000">
                  <a:sysClr val="window" lastClr="FFFFFF">
                    <a:lumMod val="95000"/>
                  </a:sysClr>
                </a:gs>
              </a:gsLst>
              <a:lin ang="5400000" scaled="1"/>
              <a:tileRect/>
            </a:gradFill>
            <a:ln w="6350" cap="flat" cmpd="sng" algn="ctr">
              <a:noFill/>
              <a:prstDash val="solid"/>
              <a:miter lim="800000"/>
            </a:ln>
            <a:effectLst>
              <a:outerShdw blurRad="50800" dist="25400" dir="5400000" algn="t" rotWithShape="0">
                <a:sysClr val="windowText" lastClr="000000">
                  <a:lumMod val="85000"/>
                  <a:lumOff val="15000"/>
                  <a:alpha val="40000"/>
                </a:sysClr>
              </a:outerShdw>
            </a:effectLst>
          </p:spPr>
          <p:txBody>
            <a:bodyPr lIns="0" tIns="0" rIns="0" bIns="0" rtlCol="0" anchor="ctr"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marL="0" marR="0" lvl="0" indent="0" algn="ctr" defTabSz="902977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578AD6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1" lang="ko-KR" altLang="en-US" sz="1600" b="1" kern="0" spc="-100">
                  <a:solidFill>
                    <a:prstClr val="black">
                      <a:lumMod val="95000"/>
                      <a:lumOff val="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종합 만족도</a:t>
              </a:r>
              <a:endParaRPr kumimoji="1" lang="ko-KR" altLang="en-US" sz="1600" b="1" i="0" u="none" strike="noStrike" kern="0" cap="none" spc="-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74" name="그룹 73"/>
          <p:cNvGrpSpPr/>
          <p:nvPr/>
        </p:nvGrpSpPr>
        <p:grpSpPr>
          <a:xfrm>
            <a:off x="291273" y="2636838"/>
            <a:ext cx="1191416" cy="347954"/>
            <a:chOff x="104761" y="1476785"/>
            <a:chExt cx="980259" cy="286285"/>
          </a:xfrm>
        </p:grpSpPr>
        <p:sp>
          <p:nvSpPr>
            <p:cNvPr id="75" name="직사각형 74"/>
            <p:cNvSpPr/>
            <p:nvPr/>
          </p:nvSpPr>
          <p:spPr>
            <a:xfrm>
              <a:off x="104761" y="1522503"/>
              <a:ext cx="948910" cy="240567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algn="ctr" fontAlgn="auto">
                <a:lnSpc>
                  <a:spcPct val="100000"/>
                </a:lnSpc>
                <a:spcAft>
                  <a:spcPts val="0"/>
                </a:spcAft>
                <a:buClr>
                  <a:srgbClr val="007BF6"/>
                </a:buClr>
                <a:buSzPct val="80000"/>
              </a:pPr>
              <a:r>
                <a:rPr lang="ko-KR" altLang="en-US" sz="1300" b="1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종합</a:t>
              </a:r>
            </a:p>
          </p:txBody>
        </p:sp>
        <p:grpSp>
          <p:nvGrpSpPr>
            <p:cNvPr id="76" name="그룹 75"/>
            <p:cNvGrpSpPr/>
            <p:nvPr/>
          </p:nvGrpSpPr>
          <p:grpSpPr>
            <a:xfrm>
              <a:off x="141529" y="1476785"/>
              <a:ext cx="943491" cy="124239"/>
              <a:chOff x="202610" y="3442874"/>
              <a:chExt cx="943491" cy="124239"/>
            </a:xfrm>
          </p:grpSpPr>
          <p:sp>
            <p:nvSpPr>
              <p:cNvPr id="77" name="모서리가 둥근 직사각형 76"/>
              <p:cNvSpPr/>
              <p:nvPr/>
            </p:nvSpPr>
            <p:spPr bwMode="auto">
              <a:xfrm>
                <a:off x="202610" y="3442874"/>
                <a:ext cx="943491" cy="51110"/>
              </a:xfrm>
              <a:prstGeom prst="roundRect">
                <a:avLst>
                  <a:gd name="adj" fmla="val 50000"/>
                </a:avLst>
              </a:prstGeom>
              <a:solidFill>
                <a:srgbClr val="D0D7D7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1" hangingPunct="1">
                  <a:lnSpc>
                    <a:spcPct val="12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13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맑은 고딕" pitchFamily="50" charset="-127"/>
                  <a:ea typeface="맑은 고딕" pitchFamily="50" charset="-127"/>
                </a:endParaRPr>
              </a:p>
            </p:txBody>
          </p:sp>
          <p:cxnSp>
            <p:nvCxnSpPr>
              <p:cNvPr id="78" name="직선 연결선 77"/>
              <p:cNvCxnSpPr/>
              <p:nvPr/>
            </p:nvCxnSpPr>
            <p:spPr>
              <a:xfrm flipH="1">
                <a:off x="1054894" y="3475259"/>
                <a:ext cx="60252" cy="91854"/>
              </a:xfrm>
              <a:prstGeom prst="line">
                <a:avLst/>
              </a:prstGeom>
              <a:ln w="15875" cap="rnd">
                <a:solidFill>
                  <a:srgbClr val="D0D7D7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9" name="그룹 78"/>
          <p:cNvGrpSpPr/>
          <p:nvPr/>
        </p:nvGrpSpPr>
        <p:grpSpPr>
          <a:xfrm>
            <a:off x="291273" y="5266827"/>
            <a:ext cx="1191416" cy="347954"/>
            <a:chOff x="104761" y="1476785"/>
            <a:chExt cx="980259" cy="286285"/>
          </a:xfrm>
        </p:grpSpPr>
        <p:sp>
          <p:nvSpPr>
            <p:cNvPr id="80" name="직사각형 79"/>
            <p:cNvSpPr/>
            <p:nvPr/>
          </p:nvSpPr>
          <p:spPr>
            <a:xfrm>
              <a:off x="104761" y="1522503"/>
              <a:ext cx="948910" cy="240567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algn="ctr" fontAlgn="auto">
                <a:lnSpc>
                  <a:spcPct val="100000"/>
                </a:lnSpc>
                <a:spcAft>
                  <a:spcPts val="0"/>
                </a:spcAft>
                <a:buClr>
                  <a:srgbClr val="007BF6"/>
                </a:buClr>
                <a:buSzPct val="80000"/>
              </a:pPr>
              <a:r>
                <a:rPr lang="ko-KR" altLang="en-US" sz="1300" b="1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차원</a:t>
              </a:r>
            </a:p>
          </p:txBody>
        </p:sp>
        <p:grpSp>
          <p:nvGrpSpPr>
            <p:cNvPr id="81" name="그룹 80"/>
            <p:cNvGrpSpPr/>
            <p:nvPr/>
          </p:nvGrpSpPr>
          <p:grpSpPr>
            <a:xfrm>
              <a:off x="141529" y="1476785"/>
              <a:ext cx="943491" cy="124239"/>
              <a:chOff x="202610" y="3442874"/>
              <a:chExt cx="943491" cy="124239"/>
            </a:xfrm>
          </p:grpSpPr>
          <p:sp>
            <p:nvSpPr>
              <p:cNvPr id="82" name="모서리가 둥근 직사각형 81"/>
              <p:cNvSpPr/>
              <p:nvPr/>
            </p:nvSpPr>
            <p:spPr bwMode="auto">
              <a:xfrm>
                <a:off x="202610" y="3442874"/>
                <a:ext cx="943491" cy="51110"/>
              </a:xfrm>
              <a:prstGeom prst="roundRect">
                <a:avLst>
                  <a:gd name="adj" fmla="val 50000"/>
                </a:avLst>
              </a:prstGeom>
              <a:solidFill>
                <a:srgbClr val="D0D7D7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1" hangingPunct="1">
                  <a:lnSpc>
                    <a:spcPct val="12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13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맑은 고딕" pitchFamily="50" charset="-127"/>
                  <a:ea typeface="맑은 고딕" pitchFamily="50" charset="-127"/>
                </a:endParaRPr>
              </a:p>
            </p:txBody>
          </p:sp>
          <p:cxnSp>
            <p:nvCxnSpPr>
              <p:cNvPr id="83" name="직선 연결선 82"/>
              <p:cNvCxnSpPr/>
              <p:nvPr/>
            </p:nvCxnSpPr>
            <p:spPr>
              <a:xfrm flipH="1">
                <a:off x="1054894" y="3475259"/>
                <a:ext cx="60252" cy="91854"/>
              </a:xfrm>
              <a:prstGeom prst="line">
                <a:avLst/>
              </a:prstGeom>
              <a:ln w="15875" cap="rnd">
                <a:solidFill>
                  <a:srgbClr val="D0D7D7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9905785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chemeClr val="bg1">
              <a:lumMod val="65000"/>
            </a:schemeClr>
          </a:solidFill>
          <a:prstDash val="sysDash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[GR 제안서] 2015년 일터혁신지수 조사</Template>
  <TotalTime>37406</TotalTime>
  <Words>3703</Words>
  <Application>Microsoft Office PowerPoint</Application>
  <PresentationFormat>A4 용지(210x297mm)</PresentationFormat>
  <Paragraphs>1672</Paragraphs>
  <Slides>26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26</vt:i4>
      </vt:variant>
    </vt:vector>
  </HeadingPairs>
  <TitlesOfParts>
    <vt:vector size="39" baseType="lpstr">
      <vt:lpstr>나눔스퀘어 ExtraBold</vt:lpstr>
      <vt:lpstr>HY울릉도M</vt:lpstr>
      <vt:lpstr>조선일보명조</vt:lpstr>
      <vt:lpstr>Monotype Sorts</vt:lpstr>
      <vt:lpstr>맑은 고딕</vt:lpstr>
      <vt:lpstr>Adobe 명조 Std M</vt:lpstr>
      <vt:lpstr>Arial</vt:lpstr>
      <vt:lpstr>Trebuchet MS</vt:lpstr>
      <vt:lpstr>Tahoma</vt:lpstr>
      <vt:lpstr>Calibri</vt:lpstr>
      <vt:lpstr>나눔고딕</vt:lpstr>
      <vt:lpstr>Wingdings</vt:lpstr>
      <vt:lpstr>Office 테마</vt:lpstr>
      <vt:lpstr>PowerPoint 프레젠테이션</vt:lpstr>
      <vt:lpstr>PowerPoint 프레젠테이션</vt:lpstr>
      <vt:lpstr>조사 개요</vt:lpstr>
      <vt:lpstr>1. 조사 목적</vt:lpstr>
      <vt:lpstr>2. 조사 설계</vt:lpstr>
      <vt:lpstr>3. 조사 내용</vt:lpstr>
      <vt:lpstr>4. 응답자 특성</vt:lpstr>
      <vt:lpstr>5. 지수 산출 Process</vt:lpstr>
      <vt:lpstr>5. 지수 산출 Process</vt:lpstr>
      <vt:lpstr> 주요 결과 요약</vt:lpstr>
      <vt:lpstr>1. 종합만족도</vt:lpstr>
      <vt:lpstr>1. 종합만족도</vt:lpstr>
      <vt:lpstr>2. 주요 만족도</vt:lpstr>
      <vt:lpstr>2. 주요 만족도</vt:lpstr>
      <vt:lpstr>2. 주요 만족도</vt:lpstr>
      <vt:lpstr>2. 주요 만족도</vt:lpstr>
      <vt:lpstr>Action Matrix 분석</vt:lpstr>
      <vt:lpstr>0. Action Matrix 분석 개요</vt:lpstr>
      <vt:lpstr>1. 전체 Action Matrix 분석</vt:lpstr>
      <vt:lpstr>주요 개선 사항</vt:lpstr>
      <vt:lpstr>주요 개선 사항</vt:lpstr>
      <vt:lpstr>결론 요약 및 제언</vt:lpstr>
      <vt:lpstr>결과 요약 및 제언</vt:lpstr>
      <vt:lpstr>결과 요약 및 제언</vt:lpstr>
      <vt:lpstr>결과 요약 및 제언 [세부 요소별 개선방안]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제안서</dc:title>
  <dc:creator>원가영</dc:creator>
  <cp:lastModifiedBy>user</cp:lastModifiedBy>
  <cp:revision>2181</cp:revision>
  <cp:lastPrinted>2016-07-08T01:51:26Z</cp:lastPrinted>
  <dcterms:created xsi:type="dcterms:W3CDTF">2015-04-01T00:25:52Z</dcterms:created>
  <dcterms:modified xsi:type="dcterms:W3CDTF">2019-01-09T08:20:56Z</dcterms:modified>
</cp:coreProperties>
</file>